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9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8" r:id="rId17"/>
    <p:sldId id="299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95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5A4E-3056-4EEE-B979-18664E2FC8AB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682B-6BBA-483C-A8D5-2DDB9DEF546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699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9682B-6BBA-483C-A8D5-2DDB9DEF5461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041987-2E15-42C3-AA61-C567F03B8A54}" type="datetimeFigureOut">
              <a:rPr lang="fr-BE" smtClean="0"/>
              <a:pPr/>
              <a:t>15-05-16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DFBC1F-F632-4272-9F62-2EAE4791D9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BE" dirty="0" smtClean="0"/>
              <a:t>La récolte de l’étalon : </a:t>
            </a:r>
            <a:br>
              <a:rPr lang="fr-BE" dirty="0" smtClean="0"/>
            </a:br>
            <a:r>
              <a:rPr lang="fr-BE" dirty="0" smtClean="0"/>
              <a:t>Du sperme à la paillette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8062912" cy="1752600"/>
          </a:xfrm>
        </p:spPr>
        <p:txBody>
          <a:bodyPr/>
          <a:lstStyle/>
          <a:p>
            <a:pPr algn="l"/>
            <a:r>
              <a:rPr lang="fr-B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29 avril 2016</a:t>
            </a:r>
          </a:p>
          <a:p>
            <a:pPr algn="l"/>
            <a:r>
              <a:rPr lang="fr-B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 </a:t>
            </a:r>
            <a:r>
              <a:rPr lang="fr-BE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Letenre</a:t>
            </a:r>
            <a:r>
              <a:rPr lang="fr-B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Jessica</a:t>
            </a:r>
          </a:p>
          <a:p>
            <a:pPr algn="l"/>
            <a:r>
              <a:rPr lang="fr-B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 </a:t>
            </a:r>
            <a:r>
              <a:rPr lang="fr-BE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Eeckhout</a:t>
            </a:r>
            <a:r>
              <a:rPr lang="fr-BE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Thierry</a:t>
            </a:r>
            <a:endParaRPr lang="fr-BE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http://www.haras-du-feuillard.com/images_feuillard/infrastructures/recol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333195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332656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sz="2800" b="1" i="1" dirty="0" smtClean="0">
                <a:sym typeface="Wingdings" pitchFamily="2" charset="2"/>
              </a:rPr>
              <a:t>2 types de vagin : </a:t>
            </a:r>
          </a:p>
          <a:p>
            <a:endParaRPr lang="fr-BE" sz="2400" b="1" i="1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r>
              <a:rPr lang="fr-BE" sz="2400" b="1" i="1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	</a:t>
            </a:r>
            <a:r>
              <a:rPr lang="fr-BE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BE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</a:t>
            </a:r>
            <a:r>
              <a:rPr lang="fr-BE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issouri 			 </a:t>
            </a:r>
            <a:r>
              <a:rPr lang="fr-BE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fr-BE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olorado</a:t>
            </a:r>
            <a:endParaRPr lang="fr-BE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vagi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2143125" cy="2143125"/>
          </a:xfrm>
          <a:prstGeom prst="rect">
            <a:avLst/>
          </a:prstGeom>
        </p:spPr>
      </p:pic>
      <p:pic>
        <p:nvPicPr>
          <p:cNvPr id="7" name="Image 6" descr="va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2143125" cy="2143125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5535" y="3861048"/>
          <a:ext cx="8352930" cy="273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380872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Missouri</a:t>
                      </a:r>
                      <a:endParaRPr lang="fr-BE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Colorado</a:t>
                      </a:r>
                      <a:endParaRPr lang="fr-BE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657395">
                <a:tc>
                  <a:txBody>
                    <a:bodyPr/>
                    <a:lstStyle/>
                    <a:p>
                      <a:r>
                        <a:rPr lang="fr-BE" dirty="0" smtClean="0"/>
                        <a:t>Température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Diminution rapide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Diminution lente</a:t>
                      </a:r>
                      <a:endParaRPr lang="fr-BE" dirty="0"/>
                    </a:p>
                  </a:txBody>
                  <a:tcPr/>
                </a:tc>
              </a:tr>
              <a:tr h="380872">
                <a:tc>
                  <a:txBody>
                    <a:bodyPr/>
                    <a:lstStyle/>
                    <a:p>
                      <a:r>
                        <a:rPr lang="fr-BE" dirty="0" smtClean="0"/>
                        <a:t>Poids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Léger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Lourd</a:t>
                      </a:r>
                      <a:endParaRPr lang="fr-BE" dirty="0"/>
                    </a:p>
                  </a:txBody>
                  <a:tcPr/>
                </a:tc>
              </a:tr>
              <a:tr h="657395">
                <a:tc>
                  <a:txBody>
                    <a:bodyPr/>
                    <a:lstStyle/>
                    <a:p>
                      <a:r>
                        <a:rPr lang="fr-BE" dirty="0" smtClean="0"/>
                        <a:t>Facilité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Prise</a:t>
                      </a:r>
                      <a:r>
                        <a:rPr lang="fr-BE" baseline="0" dirty="0" smtClean="0"/>
                        <a:t> en main facile au début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Demande de l’expérience</a:t>
                      </a:r>
                      <a:endParaRPr lang="fr-BE" dirty="0"/>
                    </a:p>
                  </a:txBody>
                  <a:tcPr/>
                </a:tc>
              </a:tr>
              <a:tr h="657395">
                <a:tc>
                  <a:txBody>
                    <a:bodyPr/>
                    <a:lstStyle/>
                    <a:p>
                      <a:r>
                        <a:rPr lang="fr-BE" dirty="0" smtClean="0"/>
                        <a:t>Choix de l’étalon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OK si ne connait rien d’autre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AMOUR!!!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 Le mannequin</a:t>
            </a:r>
            <a:endParaRPr lang="fr-BE" sz="32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 descr="id-021927_res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96744" cy="466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nnequin_pour_cheva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nnequin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nnequ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678379" cy="3113310"/>
          </a:xfrm>
          <a:prstGeom prst="rect">
            <a:avLst/>
          </a:prstGeom>
        </p:spPr>
      </p:pic>
      <p:pic>
        <p:nvPicPr>
          <p:cNvPr id="3" name="Image 2" descr="bal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4005414" cy="31100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62068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accent6">
                    <a:lumMod val="50000"/>
                  </a:schemeClr>
                </a:solidFill>
              </a:rPr>
              <a:t>Artisanat…</a:t>
            </a:r>
            <a:endParaRPr lang="fr-BE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fr-BE" dirty="0" smtClean="0"/>
              <a:t>3. Evaluation de la qualité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772816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BE" sz="2800" b="1" i="1" dirty="0" smtClean="0">
                <a:solidFill>
                  <a:schemeClr val="accent6">
                    <a:lumMod val="50000"/>
                  </a:schemeClr>
                </a:solidFill>
              </a:rPr>
              <a:t>Volume</a:t>
            </a:r>
          </a:p>
          <a:p>
            <a:pPr marL="342900" indent="-342900">
              <a:buAutoNum type="alphaLcPeriod"/>
            </a:pPr>
            <a:r>
              <a:rPr lang="fr-BE" sz="2800" b="1" i="1" dirty="0" smtClean="0">
                <a:solidFill>
                  <a:schemeClr val="accent6">
                    <a:lumMod val="50000"/>
                  </a:schemeClr>
                </a:solidFill>
              </a:rPr>
              <a:t>Concentration</a:t>
            </a:r>
          </a:p>
          <a:p>
            <a:pPr marL="342900" indent="-342900">
              <a:buAutoNum type="alphaLcPeriod"/>
            </a:pPr>
            <a:r>
              <a:rPr lang="fr-BE" sz="2800" b="1" i="1" dirty="0" smtClean="0">
                <a:solidFill>
                  <a:schemeClr val="accent6">
                    <a:lumMod val="50000"/>
                  </a:schemeClr>
                </a:solidFill>
              </a:rPr>
              <a:t>Mobilité</a:t>
            </a:r>
          </a:p>
          <a:p>
            <a:pPr marL="342900" indent="-342900">
              <a:buAutoNum type="alphaLcPeriod"/>
            </a:pPr>
            <a:r>
              <a:rPr lang="fr-BE" sz="2800" b="1" i="1" dirty="0" smtClean="0">
                <a:solidFill>
                  <a:schemeClr val="accent6">
                    <a:lumMod val="50000"/>
                  </a:schemeClr>
                </a:solidFill>
              </a:rPr>
              <a:t>Morphologie</a:t>
            </a:r>
            <a:endParaRPr lang="fr-BE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 3" descr="hum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371" y="1844824"/>
            <a:ext cx="4946629" cy="5013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458112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chemeClr val="accent4">
                    <a:lumMod val="75000"/>
                  </a:schemeClr>
                </a:solidFill>
              </a:rPr>
              <a:t>Attention les étalons sont inégaux dans l’aptitude de leurs semence à résister à la conservation</a:t>
            </a:r>
            <a:endParaRPr lang="fr-BE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 5" descr="aten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936104" cy="84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Rappel embryologique</a:t>
            </a:r>
            <a:endParaRPr lang="fr-BE" sz="24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0527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Spermatogenèse dure 57 jours</a:t>
            </a:r>
            <a:endParaRPr lang="fr-BE" dirty="0"/>
          </a:p>
        </p:txBody>
      </p:sp>
      <p:pic>
        <p:nvPicPr>
          <p:cNvPr id="10" name="Image 9" descr="spermatogene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96041" cy="565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Rappel anatomique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 descr="imag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5841270" cy="360506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267744" y="3933056"/>
            <a:ext cx="0" cy="144016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59632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Matériel génétique</a:t>
            </a:r>
            <a:endParaRPr lang="fr-BE" b="1" i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99592" y="3933056"/>
            <a:ext cx="0" cy="216024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621166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Contient les enzymes nécessaire à la pénétration dans l’ovocyte</a:t>
            </a:r>
            <a:endParaRPr lang="fr-BE" b="1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08104" y="2780928"/>
            <a:ext cx="1296144" cy="838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020272" y="25649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Système de locomotion</a:t>
            </a:r>
            <a:endParaRPr lang="fr-BE" b="1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419872" y="548680"/>
            <a:ext cx="2232248" cy="151216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52120" y="260648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Contient des mitochondries productrices d’énergie nécessaire pour produire les mouvement du flagelle</a:t>
            </a:r>
            <a:endParaRPr lang="fr-B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a. Volume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12474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/>
              <a:t>Volume = Contenu de l’épididyme + plasma séminal</a:t>
            </a:r>
            <a:endParaRPr lang="fr-BE" sz="2000" b="1" i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1052736"/>
            <a:ext cx="7488832" cy="648072"/>
          </a:xfrm>
          <a:prstGeom prst="roundRect">
            <a:avLst/>
          </a:prstGeom>
          <a:noFill/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 descr="testicu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383237" cy="35283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206084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bg1"/>
                </a:solidFill>
              </a:rPr>
              <a:t>Le plasma séminal est sécrété en grande partie par les vésicules séminales </a:t>
            </a:r>
            <a:r>
              <a:rPr lang="fr-BE" b="1" i="1" dirty="0" smtClean="0">
                <a:solidFill>
                  <a:schemeClr val="bg1"/>
                </a:solidFill>
                <a:sym typeface="Wingdings" pitchFamily="2" charset="2"/>
              </a:rPr>
              <a:t> nécessaire à la capacitation et nutrition spermatozoïdes</a:t>
            </a:r>
            <a:endParaRPr lang="fr-BE" b="1" i="1" dirty="0">
              <a:solidFill>
                <a:schemeClr val="bg1"/>
              </a:solidFill>
            </a:endParaRPr>
          </a:p>
        </p:txBody>
      </p:sp>
      <p:pic>
        <p:nvPicPr>
          <p:cNvPr id="7" name="Image 6" descr="slide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933056"/>
            <a:ext cx="3899925" cy="2924944"/>
          </a:xfrm>
          <a:prstGeom prst="rect">
            <a:avLst/>
          </a:prstGeom>
        </p:spPr>
      </p:pic>
      <p:sp>
        <p:nvSpPr>
          <p:cNvPr id="8" name="Flèche courbée vers la droite 7"/>
          <p:cNvSpPr/>
          <p:nvPr/>
        </p:nvSpPr>
        <p:spPr>
          <a:xfrm>
            <a:off x="4211960" y="2060848"/>
            <a:ext cx="288032" cy="28803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6876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 smtClean="0">
                <a:solidFill>
                  <a:schemeClr val="tx1">
                    <a:lumMod val="95000"/>
                  </a:schemeClr>
                </a:solidFill>
              </a:rPr>
              <a:t>!!! Plus l’excitation est longue, plus la sécrétion du plasma séminal est élevé et donc plus le volume est important</a:t>
            </a:r>
            <a:endParaRPr lang="fr-BE" sz="28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39552" y="620688"/>
            <a:ext cx="7488832" cy="1656184"/>
          </a:xfrm>
          <a:prstGeom prst="roundRect">
            <a:avLst/>
          </a:prstGeom>
          <a:noFill/>
          <a:ln w="476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55576" y="2924944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smtClean="0">
                <a:solidFill>
                  <a:schemeClr val="bg1"/>
                </a:solidFill>
              </a:rPr>
              <a:t>Ex</a:t>
            </a:r>
            <a:r>
              <a:rPr lang="fr-BE" b="1" i="1" dirty="0" smtClean="0">
                <a:solidFill>
                  <a:schemeClr val="bg1"/>
                </a:solidFill>
              </a:rPr>
              <a:t> : &lt; 20 ml pour un étalon mécanisé	</a:t>
            </a:r>
          </a:p>
          <a:p>
            <a:r>
              <a:rPr lang="fr-BE" b="1" i="1" dirty="0" smtClean="0">
                <a:solidFill>
                  <a:schemeClr val="bg1"/>
                </a:solidFill>
              </a:rPr>
              <a:t>       &gt; 80 ml pour un étalon qui fait de nombreux sauts avant de donner</a:t>
            </a:r>
            <a:r>
              <a:rPr lang="fr-BE" b="1" i="1" dirty="0">
                <a:solidFill>
                  <a:schemeClr val="bg1"/>
                </a:solidFill>
              </a:rPr>
              <a:t>	</a:t>
            </a:r>
            <a:endParaRPr lang="fr-BE" b="1" i="1" dirty="0" smtClean="0">
              <a:solidFill>
                <a:schemeClr val="bg1"/>
              </a:solidFill>
            </a:endParaRPr>
          </a:p>
          <a:p>
            <a:r>
              <a:rPr lang="fr-BE" b="1" i="1" dirty="0">
                <a:solidFill>
                  <a:schemeClr val="bg1"/>
                </a:solidFill>
              </a:rPr>
              <a:t>	</a:t>
            </a:r>
            <a:r>
              <a:rPr lang="fr-BE" b="1" i="1" dirty="0" smtClean="0">
                <a:solidFill>
                  <a:schemeClr val="bg1"/>
                </a:solidFill>
              </a:rPr>
              <a:t>	</a:t>
            </a:r>
            <a:endParaRPr lang="fr-BE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smtClean="0">
                <a:solidFill>
                  <a:schemeClr val="bg1"/>
                </a:solidFill>
              </a:rPr>
              <a:t>Rem</a:t>
            </a:r>
            <a:r>
              <a:rPr lang="fr-BE" b="1" i="1" dirty="0" smtClean="0">
                <a:solidFill>
                  <a:schemeClr val="bg1"/>
                </a:solidFill>
              </a:rPr>
              <a:t> : la taille des testicules</a:t>
            </a:r>
            <a:endParaRPr lang="fr-BE" b="1" i="1" dirty="0">
              <a:solidFill>
                <a:schemeClr val="bg1"/>
              </a:solidFill>
            </a:endParaRPr>
          </a:p>
        </p:txBody>
      </p:sp>
      <p:pic>
        <p:nvPicPr>
          <p:cNvPr id="6" name="Image 5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013176"/>
            <a:ext cx="2857500" cy="1600200"/>
          </a:xfrm>
          <a:prstGeom prst="rect">
            <a:avLst/>
          </a:prstGeom>
        </p:spPr>
      </p:pic>
      <p:pic>
        <p:nvPicPr>
          <p:cNvPr id="7" name="Image 6" descr="testicu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869160"/>
            <a:ext cx="2562225" cy="1781175"/>
          </a:xfrm>
          <a:prstGeom prst="rect">
            <a:avLst/>
          </a:prstGeom>
        </p:spPr>
      </p:pic>
      <p:sp>
        <p:nvSpPr>
          <p:cNvPr id="8" name="Double flèche horizontale 7"/>
          <p:cNvSpPr/>
          <p:nvPr/>
        </p:nvSpPr>
        <p:spPr>
          <a:xfrm>
            <a:off x="3563888" y="5445224"/>
            <a:ext cx="1216152" cy="48463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courbée vers la droite 8"/>
          <p:cNvSpPr/>
          <p:nvPr/>
        </p:nvSpPr>
        <p:spPr>
          <a:xfrm>
            <a:off x="467544" y="2780928"/>
            <a:ext cx="216024" cy="424064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onnesbulles.com/wp-content/uploads/2014/04/spermatoz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571625" cy="16192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86808" cy="1399032"/>
          </a:xfrm>
        </p:spPr>
        <p:txBody>
          <a:bodyPr/>
          <a:lstStyle/>
          <a:p>
            <a:r>
              <a:rPr lang="fr-BE" dirty="0" smtClean="0"/>
              <a:t>Sommaire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572000"/>
          </a:xfrm>
        </p:spPr>
        <p:txBody>
          <a:bodyPr/>
          <a:lstStyle/>
          <a:p>
            <a:r>
              <a:rPr lang="fr-BE" b="1" dirty="0" smtClean="0"/>
              <a:t>1. Libido</a:t>
            </a:r>
          </a:p>
          <a:p>
            <a:r>
              <a:rPr lang="fr-BE" b="1" dirty="0" smtClean="0"/>
              <a:t>2. « préliminaires » et  récolte </a:t>
            </a:r>
          </a:p>
          <a:p>
            <a:r>
              <a:rPr lang="fr-BE" b="1" dirty="0" smtClean="0"/>
              <a:t>3. Evaluation de la « qualité » </a:t>
            </a:r>
          </a:p>
          <a:p>
            <a:r>
              <a:rPr lang="fr-BE" b="1" dirty="0" smtClean="0"/>
              <a:t>4. Frais, réfrigéré, congelé : les différences</a:t>
            </a:r>
          </a:p>
          <a:p>
            <a:r>
              <a:rPr lang="fr-BE" b="1" dirty="0" smtClean="0"/>
              <a:t>5. Production de paillettes</a:t>
            </a:r>
          </a:p>
          <a:p>
            <a:r>
              <a:rPr lang="fr-BE" b="1" dirty="0" smtClean="0"/>
              <a:t>6. En pratique</a:t>
            </a:r>
          </a:p>
          <a:p>
            <a:r>
              <a:rPr lang="fr-BE" b="1" dirty="0" smtClean="0"/>
              <a:t>7. conclusion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b. Concentration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9675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sz="2400" b="1" i="1" u="sng" dirty="0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Couleur : </a:t>
            </a:r>
          </a:p>
          <a:p>
            <a:endParaRPr lang="fr-BE" b="1" i="1" u="sng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</a:rPr>
              <a:t>De gris translucide ( concentration -) à blanc crémeux (Concentration +) Mais la couleur peut également varier en fonction d’autres phénomènes ( ex : urine)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5" name="Image 4" descr="8photo1_sperme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888432" cy="305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ym typeface="Wingdings" pitchFamily="2" charset="2"/>
              </a:rPr>
              <a:t> </a:t>
            </a:r>
            <a:r>
              <a:rPr lang="fr-BE" sz="2400" b="1" i="1" u="sng" dirty="0" smtClean="0">
                <a:sym typeface="Wingdings" pitchFamily="2" charset="2"/>
              </a:rPr>
              <a:t>Comptage et calcul</a:t>
            </a:r>
            <a:endParaRPr lang="fr-BE" sz="2400" dirty="0"/>
          </a:p>
        </p:txBody>
      </p:sp>
      <p:pic>
        <p:nvPicPr>
          <p:cNvPr id="3" name="Image 2" descr="tho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104456" cy="3074380"/>
          </a:xfrm>
          <a:prstGeom prst="rect">
            <a:avLst/>
          </a:prstGeom>
        </p:spPr>
      </p:pic>
      <p:pic>
        <p:nvPicPr>
          <p:cNvPr id="4" name="Image 3" descr="photome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600400" cy="30038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126876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Méthode manuelle ou automatique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1043608" y="1268760"/>
            <a:ext cx="216024" cy="28803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5445224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dirty="0" smtClean="0"/>
              <a:t>Concentration X volume = TNS (nombre total de spermatozoïdes)</a:t>
            </a:r>
            <a:endParaRPr lang="fr-BE" sz="24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20072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1 dose </a:t>
            </a: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500 000 </a:t>
            </a:r>
            <a:r>
              <a:rPr lang="fr-BE" b="1" i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000</a:t>
            </a: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BE" b="1" i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spz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332656"/>
            <a:ext cx="3960440" cy="72008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c. Mobilité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187624" y="3861048"/>
          <a:ext cx="6720408" cy="16798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2240136"/>
                <a:gridCol w="2240136"/>
                <a:gridCol w="2240136"/>
              </a:tblGrid>
              <a:tr h="519832">
                <a:tc>
                  <a:txBody>
                    <a:bodyPr/>
                    <a:lstStyle/>
                    <a:p>
                      <a:r>
                        <a:rPr lang="fr-BE" dirty="0" smtClean="0"/>
                        <a:t>Immobile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Mobile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Progressif </a:t>
                      </a:r>
                      <a:endParaRPr lang="fr-BE" dirty="0"/>
                    </a:p>
                  </a:txBody>
                  <a:tcPr/>
                </a:tc>
              </a:tr>
              <a:tr h="1160016">
                <a:tc>
                  <a:txBody>
                    <a:bodyPr/>
                    <a:lstStyle/>
                    <a:p>
                      <a:pPr algn="ctr"/>
                      <a:endParaRPr lang="fr-BE" dirty="0" smtClean="0"/>
                    </a:p>
                    <a:p>
                      <a:pPr algn="ctr"/>
                      <a:r>
                        <a:rPr lang="fr-BE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rme libre 3"/>
          <p:cNvSpPr/>
          <p:nvPr/>
        </p:nvSpPr>
        <p:spPr>
          <a:xfrm>
            <a:off x="3923928" y="4509120"/>
            <a:ext cx="1162595" cy="767346"/>
          </a:xfrm>
          <a:custGeom>
            <a:avLst/>
            <a:gdLst>
              <a:gd name="connsiteX0" fmla="*/ 470263 w 1162595"/>
              <a:gd name="connsiteY0" fmla="*/ 218706 h 767346"/>
              <a:gd name="connsiteX1" fmla="*/ 613955 w 1162595"/>
              <a:gd name="connsiteY1" fmla="*/ 231768 h 767346"/>
              <a:gd name="connsiteX2" fmla="*/ 653143 w 1162595"/>
              <a:gd name="connsiteY2" fmla="*/ 270957 h 767346"/>
              <a:gd name="connsiteX3" fmla="*/ 692332 w 1162595"/>
              <a:gd name="connsiteY3" fmla="*/ 362397 h 767346"/>
              <a:gd name="connsiteX4" fmla="*/ 653143 w 1162595"/>
              <a:gd name="connsiteY4" fmla="*/ 558340 h 767346"/>
              <a:gd name="connsiteX5" fmla="*/ 600892 w 1162595"/>
              <a:gd name="connsiteY5" fmla="*/ 571403 h 767346"/>
              <a:gd name="connsiteX6" fmla="*/ 561703 w 1162595"/>
              <a:gd name="connsiteY6" fmla="*/ 584466 h 767346"/>
              <a:gd name="connsiteX7" fmla="*/ 365760 w 1162595"/>
              <a:gd name="connsiteY7" fmla="*/ 571403 h 767346"/>
              <a:gd name="connsiteX8" fmla="*/ 326572 w 1162595"/>
              <a:gd name="connsiteY8" fmla="*/ 558340 h 767346"/>
              <a:gd name="connsiteX9" fmla="*/ 248195 w 1162595"/>
              <a:gd name="connsiteY9" fmla="*/ 479963 h 767346"/>
              <a:gd name="connsiteX10" fmla="*/ 248195 w 1162595"/>
              <a:gd name="connsiteY10" fmla="*/ 323208 h 767346"/>
              <a:gd name="connsiteX11" fmla="*/ 274320 w 1162595"/>
              <a:gd name="connsiteY11" fmla="*/ 231768 h 767346"/>
              <a:gd name="connsiteX12" fmla="*/ 352698 w 1162595"/>
              <a:gd name="connsiteY12" fmla="*/ 166454 h 767346"/>
              <a:gd name="connsiteX13" fmla="*/ 431075 w 1162595"/>
              <a:gd name="connsiteY13" fmla="*/ 101140 h 767346"/>
              <a:gd name="connsiteX14" fmla="*/ 483326 w 1162595"/>
              <a:gd name="connsiteY14" fmla="*/ 88077 h 767346"/>
              <a:gd name="connsiteX15" fmla="*/ 613955 w 1162595"/>
              <a:gd name="connsiteY15" fmla="*/ 101140 h 767346"/>
              <a:gd name="connsiteX16" fmla="*/ 666206 w 1162595"/>
              <a:gd name="connsiteY16" fmla="*/ 127266 h 767346"/>
              <a:gd name="connsiteX17" fmla="*/ 705395 w 1162595"/>
              <a:gd name="connsiteY17" fmla="*/ 140328 h 767346"/>
              <a:gd name="connsiteX18" fmla="*/ 822960 w 1162595"/>
              <a:gd name="connsiteY18" fmla="*/ 231768 h 767346"/>
              <a:gd name="connsiteX19" fmla="*/ 875212 w 1162595"/>
              <a:gd name="connsiteY19" fmla="*/ 349334 h 767346"/>
              <a:gd name="connsiteX20" fmla="*/ 888275 w 1162595"/>
              <a:gd name="connsiteY20" fmla="*/ 414648 h 767346"/>
              <a:gd name="connsiteX21" fmla="*/ 862149 w 1162595"/>
              <a:gd name="connsiteY21" fmla="*/ 558340 h 767346"/>
              <a:gd name="connsiteX22" fmla="*/ 809898 w 1162595"/>
              <a:gd name="connsiteY22" fmla="*/ 636717 h 767346"/>
              <a:gd name="connsiteX23" fmla="*/ 744583 w 1162595"/>
              <a:gd name="connsiteY23" fmla="*/ 702031 h 767346"/>
              <a:gd name="connsiteX24" fmla="*/ 718458 w 1162595"/>
              <a:gd name="connsiteY24" fmla="*/ 741220 h 767346"/>
              <a:gd name="connsiteX25" fmla="*/ 640080 w 1162595"/>
              <a:gd name="connsiteY25" fmla="*/ 767346 h 767346"/>
              <a:gd name="connsiteX26" fmla="*/ 470263 w 1162595"/>
              <a:gd name="connsiteY26" fmla="*/ 754283 h 767346"/>
              <a:gd name="connsiteX27" fmla="*/ 431075 w 1162595"/>
              <a:gd name="connsiteY27" fmla="*/ 741220 h 767346"/>
              <a:gd name="connsiteX28" fmla="*/ 365760 w 1162595"/>
              <a:gd name="connsiteY28" fmla="*/ 728157 h 767346"/>
              <a:gd name="connsiteX29" fmla="*/ 326572 w 1162595"/>
              <a:gd name="connsiteY29" fmla="*/ 715094 h 767346"/>
              <a:gd name="connsiteX30" fmla="*/ 274320 w 1162595"/>
              <a:gd name="connsiteY30" fmla="*/ 702031 h 767346"/>
              <a:gd name="connsiteX31" fmla="*/ 195943 w 1162595"/>
              <a:gd name="connsiteY31" fmla="*/ 662843 h 767346"/>
              <a:gd name="connsiteX32" fmla="*/ 117566 w 1162595"/>
              <a:gd name="connsiteY32" fmla="*/ 623654 h 767346"/>
              <a:gd name="connsiteX33" fmla="*/ 78378 w 1162595"/>
              <a:gd name="connsiteY33" fmla="*/ 597528 h 767346"/>
              <a:gd name="connsiteX34" fmla="*/ 13063 w 1162595"/>
              <a:gd name="connsiteY34" fmla="*/ 519151 h 767346"/>
              <a:gd name="connsiteX35" fmla="*/ 0 w 1162595"/>
              <a:gd name="connsiteY35" fmla="*/ 479963 h 767346"/>
              <a:gd name="connsiteX36" fmla="*/ 39189 w 1162595"/>
              <a:gd name="connsiteY36" fmla="*/ 362397 h 767346"/>
              <a:gd name="connsiteX37" fmla="*/ 78378 w 1162595"/>
              <a:gd name="connsiteY37" fmla="*/ 336271 h 767346"/>
              <a:gd name="connsiteX38" fmla="*/ 156755 w 1162595"/>
              <a:gd name="connsiteY38" fmla="*/ 257894 h 767346"/>
              <a:gd name="connsiteX39" fmla="*/ 195943 w 1162595"/>
              <a:gd name="connsiteY39" fmla="*/ 218706 h 767346"/>
              <a:gd name="connsiteX40" fmla="*/ 274320 w 1162595"/>
              <a:gd name="connsiteY40" fmla="*/ 166454 h 767346"/>
              <a:gd name="connsiteX41" fmla="*/ 339635 w 1162595"/>
              <a:gd name="connsiteY41" fmla="*/ 101140 h 767346"/>
              <a:gd name="connsiteX42" fmla="*/ 365760 w 1162595"/>
              <a:gd name="connsiteY42" fmla="*/ 61951 h 767346"/>
              <a:gd name="connsiteX43" fmla="*/ 444138 w 1162595"/>
              <a:gd name="connsiteY43" fmla="*/ 22763 h 767346"/>
              <a:gd name="connsiteX44" fmla="*/ 862149 w 1162595"/>
              <a:gd name="connsiteY44" fmla="*/ 61951 h 767346"/>
              <a:gd name="connsiteX45" fmla="*/ 862149 w 1162595"/>
              <a:gd name="connsiteY45" fmla="*/ 61951 h 767346"/>
              <a:gd name="connsiteX46" fmla="*/ 953589 w 1162595"/>
              <a:gd name="connsiteY46" fmla="*/ 88077 h 767346"/>
              <a:gd name="connsiteX47" fmla="*/ 1031966 w 1162595"/>
              <a:gd name="connsiteY47" fmla="*/ 140328 h 767346"/>
              <a:gd name="connsiteX48" fmla="*/ 1084218 w 1162595"/>
              <a:gd name="connsiteY48" fmla="*/ 218706 h 767346"/>
              <a:gd name="connsiteX49" fmla="*/ 1162595 w 1162595"/>
              <a:gd name="connsiteY49" fmla="*/ 270957 h 7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62595" h="767346">
                <a:moveTo>
                  <a:pt x="470263" y="218706"/>
                </a:moveTo>
                <a:cubicBezTo>
                  <a:pt x="518160" y="223060"/>
                  <a:pt x="567711" y="218555"/>
                  <a:pt x="613955" y="231768"/>
                </a:cubicBezTo>
                <a:cubicBezTo>
                  <a:pt x="631718" y="236843"/>
                  <a:pt x="642405" y="255924"/>
                  <a:pt x="653143" y="270957"/>
                </a:cubicBezTo>
                <a:cubicBezTo>
                  <a:pt x="673321" y="299207"/>
                  <a:pt x="681671" y="330415"/>
                  <a:pt x="692332" y="362397"/>
                </a:cubicBezTo>
                <a:cubicBezTo>
                  <a:pt x="691523" y="372105"/>
                  <a:pt x="704294" y="524239"/>
                  <a:pt x="653143" y="558340"/>
                </a:cubicBezTo>
                <a:cubicBezTo>
                  <a:pt x="638205" y="568299"/>
                  <a:pt x="618154" y="566471"/>
                  <a:pt x="600892" y="571403"/>
                </a:cubicBezTo>
                <a:cubicBezTo>
                  <a:pt x="587652" y="575186"/>
                  <a:pt x="574766" y="580112"/>
                  <a:pt x="561703" y="584466"/>
                </a:cubicBezTo>
                <a:cubicBezTo>
                  <a:pt x="496389" y="580112"/>
                  <a:pt x="430819" y="578632"/>
                  <a:pt x="365760" y="571403"/>
                </a:cubicBezTo>
                <a:cubicBezTo>
                  <a:pt x="352075" y="569882"/>
                  <a:pt x="337441" y="566794"/>
                  <a:pt x="326572" y="558340"/>
                </a:cubicBezTo>
                <a:cubicBezTo>
                  <a:pt x="297408" y="535656"/>
                  <a:pt x="248195" y="479963"/>
                  <a:pt x="248195" y="479963"/>
                </a:cubicBezTo>
                <a:cubicBezTo>
                  <a:pt x="224003" y="407388"/>
                  <a:pt x="229774" y="442946"/>
                  <a:pt x="248195" y="323208"/>
                </a:cubicBezTo>
                <a:cubicBezTo>
                  <a:pt x="249065" y="317551"/>
                  <a:pt x="267494" y="242007"/>
                  <a:pt x="274320" y="231768"/>
                </a:cubicBezTo>
                <a:cubicBezTo>
                  <a:pt x="302940" y="188838"/>
                  <a:pt x="316555" y="196573"/>
                  <a:pt x="352698" y="166454"/>
                </a:cubicBezTo>
                <a:cubicBezTo>
                  <a:pt x="385932" y="138759"/>
                  <a:pt x="391010" y="118311"/>
                  <a:pt x="431075" y="101140"/>
                </a:cubicBezTo>
                <a:cubicBezTo>
                  <a:pt x="447576" y="94068"/>
                  <a:pt x="465909" y="92431"/>
                  <a:pt x="483326" y="88077"/>
                </a:cubicBezTo>
                <a:cubicBezTo>
                  <a:pt x="526869" y="92431"/>
                  <a:pt x="571166" y="91971"/>
                  <a:pt x="613955" y="101140"/>
                </a:cubicBezTo>
                <a:cubicBezTo>
                  <a:pt x="632996" y="105220"/>
                  <a:pt x="648308" y="119595"/>
                  <a:pt x="666206" y="127266"/>
                </a:cubicBezTo>
                <a:cubicBezTo>
                  <a:pt x="678862" y="132690"/>
                  <a:pt x="692332" y="135974"/>
                  <a:pt x="705395" y="140328"/>
                </a:cubicBezTo>
                <a:cubicBezTo>
                  <a:pt x="799143" y="202827"/>
                  <a:pt x="761569" y="170377"/>
                  <a:pt x="822960" y="231768"/>
                </a:cubicBezTo>
                <a:cubicBezTo>
                  <a:pt x="854051" y="325040"/>
                  <a:pt x="833810" y="287232"/>
                  <a:pt x="875212" y="349334"/>
                </a:cubicBezTo>
                <a:cubicBezTo>
                  <a:pt x="879566" y="371105"/>
                  <a:pt x="888275" y="392445"/>
                  <a:pt x="888275" y="414648"/>
                </a:cubicBezTo>
                <a:cubicBezTo>
                  <a:pt x="888275" y="432299"/>
                  <a:pt x="880520" y="525273"/>
                  <a:pt x="862149" y="558340"/>
                </a:cubicBezTo>
                <a:cubicBezTo>
                  <a:pt x="846900" y="585788"/>
                  <a:pt x="827315" y="610591"/>
                  <a:pt x="809898" y="636717"/>
                </a:cubicBezTo>
                <a:cubicBezTo>
                  <a:pt x="775064" y="688969"/>
                  <a:pt x="796835" y="667198"/>
                  <a:pt x="744583" y="702031"/>
                </a:cubicBezTo>
                <a:cubicBezTo>
                  <a:pt x="735875" y="715094"/>
                  <a:pt x="731771" y="732899"/>
                  <a:pt x="718458" y="741220"/>
                </a:cubicBezTo>
                <a:cubicBezTo>
                  <a:pt x="695105" y="755816"/>
                  <a:pt x="640080" y="767346"/>
                  <a:pt x="640080" y="767346"/>
                </a:cubicBezTo>
                <a:cubicBezTo>
                  <a:pt x="583474" y="762992"/>
                  <a:pt x="526597" y="761325"/>
                  <a:pt x="470263" y="754283"/>
                </a:cubicBezTo>
                <a:cubicBezTo>
                  <a:pt x="456600" y="752575"/>
                  <a:pt x="444433" y="744560"/>
                  <a:pt x="431075" y="741220"/>
                </a:cubicBezTo>
                <a:cubicBezTo>
                  <a:pt x="409535" y="735835"/>
                  <a:pt x="387300" y="733542"/>
                  <a:pt x="365760" y="728157"/>
                </a:cubicBezTo>
                <a:cubicBezTo>
                  <a:pt x="352402" y="724817"/>
                  <a:pt x="339811" y="718877"/>
                  <a:pt x="326572" y="715094"/>
                </a:cubicBezTo>
                <a:cubicBezTo>
                  <a:pt x="309309" y="710162"/>
                  <a:pt x="291737" y="706385"/>
                  <a:pt x="274320" y="702031"/>
                </a:cubicBezTo>
                <a:cubicBezTo>
                  <a:pt x="162005" y="627155"/>
                  <a:pt x="304115" y="716930"/>
                  <a:pt x="195943" y="662843"/>
                </a:cubicBezTo>
                <a:cubicBezTo>
                  <a:pt x="94652" y="612197"/>
                  <a:pt x="216069" y="656488"/>
                  <a:pt x="117566" y="623654"/>
                </a:cubicBezTo>
                <a:cubicBezTo>
                  <a:pt x="104503" y="614945"/>
                  <a:pt x="90439" y="607579"/>
                  <a:pt x="78378" y="597528"/>
                </a:cubicBezTo>
                <a:cubicBezTo>
                  <a:pt x="53613" y="576891"/>
                  <a:pt x="27743" y="548511"/>
                  <a:pt x="13063" y="519151"/>
                </a:cubicBezTo>
                <a:cubicBezTo>
                  <a:pt x="6905" y="506835"/>
                  <a:pt x="4354" y="493026"/>
                  <a:pt x="0" y="479963"/>
                </a:cubicBezTo>
                <a:cubicBezTo>
                  <a:pt x="8227" y="438826"/>
                  <a:pt x="10724" y="396555"/>
                  <a:pt x="39189" y="362397"/>
                </a:cubicBezTo>
                <a:cubicBezTo>
                  <a:pt x="49240" y="350336"/>
                  <a:pt x="66644" y="346701"/>
                  <a:pt x="78378" y="336271"/>
                </a:cubicBezTo>
                <a:cubicBezTo>
                  <a:pt x="105993" y="311725"/>
                  <a:pt x="130629" y="284020"/>
                  <a:pt x="156755" y="257894"/>
                </a:cubicBezTo>
                <a:cubicBezTo>
                  <a:pt x="169818" y="244831"/>
                  <a:pt x="180572" y="228953"/>
                  <a:pt x="195943" y="218706"/>
                </a:cubicBezTo>
                <a:lnTo>
                  <a:pt x="274320" y="166454"/>
                </a:lnTo>
                <a:cubicBezTo>
                  <a:pt x="343994" y="61946"/>
                  <a:pt x="252543" y="188233"/>
                  <a:pt x="339635" y="101140"/>
                </a:cubicBezTo>
                <a:cubicBezTo>
                  <a:pt x="350736" y="90039"/>
                  <a:pt x="354659" y="73052"/>
                  <a:pt x="365760" y="61951"/>
                </a:cubicBezTo>
                <a:cubicBezTo>
                  <a:pt x="391081" y="36630"/>
                  <a:pt x="412267" y="33387"/>
                  <a:pt x="444138" y="22763"/>
                </a:cubicBezTo>
                <a:cubicBezTo>
                  <a:pt x="811290" y="36884"/>
                  <a:pt x="676291" y="0"/>
                  <a:pt x="862149" y="61951"/>
                </a:cubicBezTo>
                <a:lnTo>
                  <a:pt x="862149" y="61951"/>
                </a:lnTo>
                <a:cubicBezTo>
                  <a:pt x="874448" y="65026"/>
                  <a:pt x="938257" y="79559"/>
                  <a:pt x="953589" y="88077"/>
                </a:cubicBezTo>
                <a:cubicBezTo>
                  <a:pt x="981037" y="103326"/>
                  <a:pt x="1031966" y="140328"/>
                  <a:pt x="1031966" y="140328"/>
                </a:cubicBezTo>
                <a:cubicBezTo>
                  <a:pt x="1049383" y="166454"/>
                  <a:pt x="1058092" y="201289"/>
                  <a:pt x="1084218" y="218706"/>
                </a:cubicBezTo>
                <a:lnTo>
                  <a:pt x="1162595" y="27095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orme libre 4"/>
          <p:cNvSpPr/>
          <p:nvPr/>
        </p:nvSpPr>
        <p:spPr>
          <a:xfrm>
            <a:off x="5868144" y="4653136"/>
            <a:ext cx="1802674" cy="574766"/>
          </a:xfrm>
          <a:custGeom>
            <a:avLst/>
            <a:gdLst>
              <a:gd name="connsiteX0" fmla="*/ 0 w 1802674"/>
              <a:gd name="connsiteY0" fmla="*/ 0 h 574766"/>
              <a:gd name="connsiteX1" fmla="*/ 496388 w 1802674"/>
              <a:gd name="connsiteY1" fmla="*/ 39189 h 574766"/>
              <a:gd name="connsiteX2" fmla="*/ 561702 w 1802674"/>
              <a:gd name="connsiteY2" fmla="*/ 52252 h 574766"/>
              <a:gd name="connsiteX3" fmla="*/ 666205 w 1802674"/>
              <a:gd name="connsiteY3" fmla="*/ 65314 h 574766"/>
              <a:gd name="connsiteX4" fmla="*/ 705394 w 1802674"/>
              <a:gd name="connsiteY4" fmla="*/ 78377 h 574766"/>
              <a:gd name="connsiteX5" fmla="*/ 849085 w 1802674"/>
              <a:gd name="connsiteY5" fmla="*/ 91440 h 574766"/>
              <a:gd name="connsiteX6" fmla="*/ 888274 w 1802674"/>
              <a:gd name="connsiteY6" fmla="*/ 117566 h 574766"/>
              <a:gd name="connsiteX7" fmla="*/ 927462 w 1802674"/>
              <a:gd name="connsiteY7" fmla="*/ 130629 h 574766"/>
              <a:gd name="connsiteX8" fmla="*/ 992777 w 1802674"/>
              <a:gd name="connsiteY8" fmla="*/ 209006 h 574766"/>
              <a:gd name="connsiteX9" fmla="*/ 1031965 w 1802674"/>
              <a:gd name="connsiteY9" fmla="*/ 248194 h 574766"/>
              <a:gd name="connsiteX10" fmla="*/ 1084217 w 1802674"/>
              <a:gd name="connsiteY10" fmla="*/ 326572 h 574766"/>
              <a:gd name="connsiteX11" fmla="*/ 1175657 w 1802674"/>
              <a:gd name="connsiteY11" fmla="*/ 352697 h 574766"/>
              <a:gd name="connsiteX12" fmla="*/ 1280160 w 1802674"/>
              <a:gd name="connsiteY12" fmla="*/ 391886 h 574766"/>
              <a:gd name="connsiteX13" fmla="*/ 1397725 w 1802674"/>
              <a:gd name="connsiteY13" fmla="*/ 444137 h 574766"/>
              <a:gd name="connsiteX14" fmla="*/ 1554480 w 1802674"/>
              <a:gd name="connsiteY14" fmla="*/ 470263 h 574766"/>
              <a:gd name="connsiteX15" fmla="*/ 1593668 w 1802674"/>
              <a:gd name="connsiteY15" fmla="*/ 483326 h 574766"/>
              <a:gd name="connsiteX16" fmla="*/ 1632857 w 1802674"/>
              <a:gd name="connsiteY16" fmla="*/ 509452 h 574766"/>
              <a:gd name="connsiteX17" fmla="*/ 1763485 w 1802674"/>
              <a:gd name="connsiteY17" fmla="*/ 548640 h 574766"/>
              <a:gd name="connsiteX18" fmla="*/ 1802674 w 1802674"/>
              <a:gd name="connsiteY18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2674" h="574766">
                <a:moveTo>
                  <a:pt x="0" y="0"/>
                </a:moveTo>
                <a:cubicBezTo>
                  <a:pt x="167735" y="111826"/>
                  <a:pt x="7063" y="14722"/>
                  <a:pt x="496388" y="39189"/>
                </a:cubicBezTo>
                <a:cubicBezTo>
                  <a:pt x="518563" y="40298"/>
                  <a:pt x="539758" y="48876"/>
                  <a:pt x="561702" y="52252"/>
                </a:cubicBezTo>
                <a:cubicBezTo>
                  <a:pt x="596399" y="57590"/>
                  <a:pt x="631371" y="60960"/>
                  <a:pt x="666205" y="65314"/>
                </a:cubicBezTo>
                <a:cubicBezTo>
                  <a:pt x="679268" y="69668"/>
                  <a:pt x="691763" y="76430"/>
                  <a:pt x="705394" y="78377"/>
                </a:cubicBezTo>
                <a:cubicBezTo>
                  <a:pt x="753005" y="85179"/>
                  <a:pt x="802058" y="81363"/>
                  <a:pt x="849085" y="91440"/>
                </a:cubicBezTo>
                <a:cubicBezTo>
                  <a:pt x="864436" y="94730"/>
                  <a:pt x="874232" y="110545"/>
                  <a:pt x="888274" y="117566"/>
                </a:cubicBezTo>
                <a:cubicBezTo>
                  <a:pt x="900590" y="123724"/>
                  <a:pt x="914399" y="126275"/>
                  <a:pt x="927462" y="130629"/>
                </a:cubicBezTo>
                <a:cubicBezTo>
                  <a:pt x="1041942" y="245107"/>
                  <a:pt x="901852" y="99896"/>
                  <a:pt x="992777" y="209006"/>
                </a:cubicBezTo>
                <a:cubicBezTo>
                  <a:pt x="1004603" y="223198"/>
                  <a:pt x="1020623" y="233612"/>
                  <a:pt x="1031965" y="248194"/>
                </a:cubicBezTo>
                <a:cubicBezTo>
                  <a:pt x="1051242" y="272979"/>
                  <a:pt x="1053755" y="318957"/>
                  <a:pt x="1084217" y="326572"/>
                </a:cubicBezTo>
                <a:cubicBezTo>
                  <a:pt x="1110735" y="333201"/>
                  <a:pt x="1149419" y="341452"/>
                  <a:pt x="1175657" y="352697"/>
                </a:cubicBezTo>
                <a:cubicBezTo>
                  <a:pt x="1271291" y="393683"/>
                  <a:pt x="1183824" y="367802"/>
                  <a:pt x="1280160" y="391886"/>
                </a:cubicBezTo>
                <a:cubicBezTo>
                  <a:pt x="1322928" y="420398"/>
                  <a:pt x="1338368" y="435657"/>
                  <a:pt x="1397725" y="444137"/>
                </a:cubicBezTo>
                <a:cubicBezTo>
                  <a:pt x="1449336" y="451510"/>
                  <a:pt x="1503545" y="457529"/>
                  <a:pt x="1554480" y="470263"/>
                </a:cubicBezTo>
                <a:cubicBezTo>
                  <a:pt x="1567838" y="473603"/>
                  <a:pt x="1581352" y="477168"/>
                  <a:pt x="1593668" y="483326"/>
                </a:cubicBezTo>
                <a:cubicBezTo>
                  <a:pt x="1607710" y="490347"/>
                  <a:pt x="1618427" y="503268"/>
                  <a:pt x="1632857" y="509452"/>
                </a:cubicBezTo>
                <a:cubicBezTo>
                  <a:pt x="1683978" y="531361"/>
                  <a:pt x="1710792" y="513512"/>
                  <a:pt x="1763485" y="548640"/>
                </a:cubicBezTo>
                <a:lnTo>
                  <a:pt x="1802674" y="574766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 descr="microscope-binoculaire-motic-b1-220a-1000x-SMO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2553072" cy="25530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27984" y="1412776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chemeClr val="bg1"/>
                </a:solidFill>
              </a:rPr>
              <a:t>Idéalement avec microscope à plaque chauffante</a:t>
            </a:r>
          </a:p>
          <a:p>
            <a:pPr algn="ctr"/>
            <a:endParaRPr lang="fr-BE" sz="2000" b="1" i="1" dirty="0">
              <a:solidFill>
                <a:schemeClr val="bg1"/>
              </a:solidFill>
            </a:endParaRPr>
          </a:p>
          <a:p>
            <a:pPr algn="ctr"/>
            <a:endParaRPr lang="fr-BE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fr-BE" sz="2000" b="1" i="1" dirty="0" smtClean="0">
                <a:solidFill>
                  <a:schemeClr val="bg1"/>
                </a:solidFill>
              </a:rPr>
              <a:t>Estimation 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516216" y="2132856"/>
            <a:ext cx="216024" cy="432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076056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1dose </a:t>
            </a: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80% progressifs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188640"/>
            <a:ext cx="3024336" cy="5760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d. Morphologie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26876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bg1"/>
                </a:solidFill>
              </a:rPr>
              <a:t>Détection d’anomalies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4" name="Flèche courbée vers la droite 3"/>
          <p:cNvSpPr/>
          <p:nvPr/>
        </p:nvSpPr>
        <p:spPr>
          <a:xfrm>
            <a:off x="323528" y="1268760"/>
            <a:ext cx="288032" cy="35205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5" name="Image 4" descr="sperm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2521" cy="21747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95936" y="19168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Anomalies primaires = anomalie de fabrication ( dans le testicule)</a:t>
            </a:r>
            <a:endParaRPr lang="fr-BE" b="1" i="1" dirty="0"/>
          </a:p>
        </p:txBody>
      </p:sp>
      <p:pic>
        <p:nvPicPr>
          <p:cNvPr id="7" name="Image 6" descr="image_h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3924300" cy="21463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9992" y="40770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Anomalies secondaires = anomalie de maturation (dans l’épididyme)</a:t>
            </a:r>
            <a:endParaRPr lang="fr-BE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716016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!!! Récoltes rapprochées!!!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83968" y="5301208"/>
            <a:ext cx="72008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11"/>
          <p:cNvCxnSpPr>
            <a:stCxn id="10" idx="6"/>
          </p:cNvCxnSpPr>
          <p:nvPr/>
        </p:nvCxnSpPr>
        <p:spPr>
          <a:xfrm>
            <a:off x="5004048" y="5481228"/>
            <a:ext cx="2736304" cy="3600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076056" y="53732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4499992" y="594928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Gouttelette proximale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4. Frais, réfrigéré, congelé : les différences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8448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a. Saillie naturelle</a:t>
            </a:r>
            <a:endParaRPr lang="fr-BE" sz="28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24208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/>
              <a:t>En théorie un étalon peut saillir 40 à 50 juments par an à raison de 9 saillies par semaine</a:t>
            </a:r>
            <a:endParaRPr lang="fr-BE" sz="2000" b="1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59632" y="3284984"/>
          <a:ext cx="609600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DISPONIBILITE</a:t>
                      </a:r>
                      <a:r>
                        <a:rPr lang="fr-BE" baseline="0" dirty="0" smtClean="0"/>
                        <a:t> DE L’ETALON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 smtClean="0"/>
                        <a:t>Doit être présent</a:t>
                      </a:r>
                      <a:endParaRPr lang="fr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PHYSIQUES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+++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BIOLOGIQUES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+++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GESTION</a:t>
                      </a:r>
                      <a:r>
                        <a:rPr lang="fr-BE" b="1" baseline="0" dirty="0" smtClean="0"/>
                        <a:t> DE LA JUMENT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Facile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COÛT</a:t>
                      </a:r>
                      <a:r>
                        <a:rPr lang="fr-BE" b="1" baseline="0" dirty="0" smtClean="0"/>
                        <a:t> DE GESTION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Bon marché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PROLIFICITE</a:t>
                      </a:r>
                      <a:r>
                        <a:rPr lang="fr-BE" b="1" baseline="0" dirty="0" smtClean="0"/>
                        <a:t>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basse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DUREE</a:t>
                      </a:r>
                      <a:r>
                        <a:rPr lang="fr-BE" b="1" baseline="0" dirty="0" smtClean="0"/>
                        <a:t> DE VIE SPERME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48-72h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b. Sperme frais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0527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ym typeface="Wingdings" pitchFamily="2" charset="2"/>
              </a:rPr>
              <a:t> Entre 300 et 500 millions </a:t>
            </a:r>
            <a:r>
              <a:rPr lang="fr-BE" sz="2000" b="1" dirty="0" err="1" smtClean="0">
                <a:sym typeface="Wingdings" pitchFamily="2" charset="2"/>
              </a:rPr>
              <a:t>spz</a:t>
            </a:r>
            <a:endParaRPr lang="fr-BE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62880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smtClean="0">
                <a:solidFill>
                  <a:schemeClr val="bg1"/>
                </a:solidFill>
              </a:rPr>
              <a:t>Ex de calcul : </a:t>
            </a: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i="1" dirty="0" smtClean="0">
                <a:solidFill>
                  <a:schemeClr val="bg1"/>
                </a:solidFill>
              </a:rPr>
              <a:t>- Vol : 20ml</a:t>
            </a:r>
          </a:p>
          <a:p>
            <a:r>
              <a:rPr lang="fr-BE" b="1" i="1" dirty="0" smtClean="0">
                <a:solidFill>
                  <a:schemeClr val="bg1"/>
                </a:solidFill>
              </a:rPr>
              <a:t>- Concentration : 200 millions </a:t>
            </a:r>
            <a:r>
              <a:rPr lang="fr-BE" b="1" i="1" dirty="0" err="1" smtClean="0">
                <a:solidFill>
                  <a:schemeClr val="bg1"/>
                </a:solidFill>
              </a:rPr>
              <a:t>spz</a:t>
            </a:r>
            <a:r>
              <a:rPr lang="fr-BE" b="1" i="1" dirty="0" smtClean="0">
                <a:solidFill>
                  <a:schemeClr val="bg1"/>
                </a:solidFill>
              </a:rPr>
              <a:t>/ml</a:t>
            </a:r>
          </a:p>
          <a:p>
            <a:r>
              <a:rPr lang="fr-BE" b="1" i="1" dirty="0" smtClean="0">
                <a:solidFill>
                  <a:schemeClr val="bg1"/>
                </a:solidFill>
              </a:rPr>
              <a:t>- Mb </a:t>
            </a:r>
            <a:r>
              <a:rPr lang="fr-BE" b="1" i="1" dirty="0" err="1" smtClean="0">
                <a:solidFill>
                  <a:schemeClr val="bg1"/>
                </a:solidFill>
              </a:rPr>
              <a:t>Prog</a:t>
            </a:r>
            <a:r>
              <a:rPr lang="fr-BE" b="1" i="1" dirty="0" smtClean="0">
                <a:solidFill>
                  <a:schemeClr val="bg1"/>
                </a:solidFill>
              </a:rPr>
              <a:t> = 80 %</a:t>
            </a:r>
          </a:p>
          <a:p>
            <a:endParaRPr lang="fr-BE" b="1" i="1" dirty="0">
              <a:solidFill>
                <a:schemeClr val="bg1"/>
              </a:solidFill>
            </a:endParaRPr>
          </a:p>
          <a:p>
            <a:r>
              <a:rPr lang="fr-BE" b="1" i="1" dirty="0" smtClean="0">
                <a:solidFill>
                  <a:schemeClr val="bg1"/>
                </a:solidFill>
              </a:rPr>
              <a:t>	</a:t>
            </a:r>
            <a:r>
              <a:rPr lang="fr-BE" b="1" i="1" dirty="0" smtClean="0">
                <a:solidFill>
                  <a:schemeClr val="bg1"/>
                </a:solidFill>
                <a:sym typeface="Wingdings" pitchFamily="2" charset="2"/>
              </a:rPr>
              <a:t> vol de sperme = 500/(200x0.8) = 3.125 ml pour 1dose</a:t>
            </a:r>
          </a:p>
          <a:p>
            <a:endParaRPr lang="fr-BE" b="1" i="1" dirty="0">
              <a:solidFill>
                <a:schemeClr val="bg1"/>
              </a:solidFill>
              <a:sym typeface="Wingdings" pitchFamily="2" charset="2"/>
            </a:endParaRPr>
          </a:p>
          <a:p>
            <a:endParaRPr lang="fr-BE" b="1" i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BE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b="1" i="1" dirty="0" smtClean="0">
                <a:solidFill>
                  <a:schemeClr val="bg1"/>
                </a:solidFill>
                <a:sym typeface="Wingdings" pitchFamily="2" charset="2"/>
              </a:rPr>
              <a:t>	6.4 doses disponibles</a:t>
            </a:r>
            <a:endParaRPr lang="fr-BE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45091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smtClean="0">
                <a:solidFill>
                  <a:schemeClr val="accent2">
                    <a:lumMod val="75000"/>
                  </a:schemeClr>
                </a:solidFill>
              </a:rPr>
              <a:t>!!! Il ne faut pas commercialiser une dose avec moins de 50% de progressifs !!!</a:t>
            </a:r>
            <a:endParaRPr lang="fr-BE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55172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ym typeface="Wingdings" pitchFamily="2" charset="2"/>
              </a:rPr>
              <a:t> </a:t>
            </a:r>
            <a:r>
              <a:rPr lang="fr-BE" sz="2000" b="1" i="1" dirty="0" smtClean="0">
                <a:sym typeface="Wingdings" pitchFamily="2" charset="2"/>
              </a:rPr>
              <a:t>Conservation : dans du lait écrémé ou INRA entre 4 et 20°C DOIT ETRE UTILISE DANS LES 24H sinon réfrigéré</a:t>
            </a:r>
            <a:endParaRPr lang="fr-BE" dirty="0"/>
          </a:p>
        </p:txBody>
      </p:sp>
      <p:sp>
        <p:nvSpPr>
          <p:cNvPr id="7" name="Flèche vers le bas 6"/>
          <p:cNvSpPr/>
          <p:nvPr/>
        </p:nvSpPr>
        <p:spPr>
          <a:xfrm>
            <a:off x="4283968" y="3573016"/>
            <a:ext cx="196600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987824" y="4005064"/>
            <a:ext cx="2592288" cy="50405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Accolade ouvrante 8"/>
          <p:cNvSpPr/>
          <p:nvPr/>
        </p:nvSpPr>
        <p:spPr>
          <a:xfrm>
            <a:off x="971600" y="2132856"/>
            <a:ext cx="288032" cy="1008112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b. Sperme frais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9807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/>
              <a:t>Pourquoi diluer la semence?</a:t>
            </a:r>
            <a:endParaRPr lang="fr-BE" sz="2400" b="1" i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77281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Sans dilution, la durée de vie des spermatozoïdes ne dépasse pas 1-2h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at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36104" cy="84593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355976" y="2132856"/>
            <a:ext cx="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403648" y="29969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bg1"/>
                </a:solidFill>
              </a:rPr>
              <a:t>Il semblerait qu’une trop forte concentration soit néfaste?? </a:t>
            </a:r>
            <a:endParaRPr lang="fr-BE" b="1" i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355976" y="3429000"/>
            <a:ext cx="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95736" y="42930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smtClean="0">
                <a:solidFill>
                  <a:schemeClr val="bg1"/>
                </a:solidFill>
              </a:rPr>
              <a:t>Rôle du diluant : </a:t>
            </a:r>
            <a:endParaRPr lang="fr-BE" b="1" i="1" u="sng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9952" y="429309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b="1" i="1" dirty="0" smtClean="0">
                <a:solidFill>
                  <a:schemeClr val="bg1"/>
                </a:solidFill>
              </a:rPr>
              <a:t>Control de la multiplication bactérienne</a:t>
            </a: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bg1"/>
                </a:solidFill>
              </a:rPr>
              <a:t>Protection des membranes</a:t>
            </a: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bg1"/>
                </a:solidFill>
              </a:rPr>
              <a:t>nutrition</a:t>
            </a:r>
            <a:endParaRPr lang="fr-BE" b="1" i="1" dirty="0">
              <a:solidFill>
                <a:schemeClr val="bg1"/>
              </a:solidFill>
            </a:endParaRPr>
          </a:p>
        </p:txBody>
      </p:sp>
      <p:pic>
        <p:nvPicPr>
          <p:cNvPr id="13" name="Image 12" descr="concen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232410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619672" y="2132856"/>
          <a:ext cx="6096000" cy="3403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DISPONIBILITE</a:t>
                      </a:r>
                      <a:r>
                        <a:rPr lang="fr-BE" baseline="0" dirty="0" smtClean="0"/>
                        <a:t> DE L’ETALON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 smtClean="0"/>
                        <a:t>Ne</a:t>
                      </a:r>
                      <a:r>
                        <a:rPr lang="fr-BE" b="0" baseline="0" dirty="0" smtClean="0"/>
                        <a:t> doit pas être trop loin</a:t>
                      </a:r>
                      <a:endParaRPr lang="fr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PHYSIQUES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Faibles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BIOLOGIQUES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Faibles</a:t>
                      </a:r>
                      <a:r>
                        <a:rPr lang="fr-BE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GESTION</a:t>
                      </a:r>
                      <a:r>
                        <a:rPr lang="fr-BE" b="1" baseline="0" dirty="0" smtClean="0"/>
                        <a:t> DE LA JUMENT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Suivi</a:t>
                      </a:r>
                      <a:r>
                        <a:rPr lang="fr-BE" baseline="0" dirty="0" smtClean="0"/>
                        <a:t> ( 1 écho/24-48h)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COÛT</a:t>
                      </a:r>
                      <a:r>
                        <a:rPr lang="fr-BE" b="1" baseline="0" dirty="0" smtClean="0"/>
                        <a:t> DE GESTION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Récolte, production et envoi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PROLIFICITE</a:t>
                      </a:r>
                      <a:r>
                        <a:rPr lang="fr-BE" b="1" baseline="0" dirty="0" smtClean="0"/>
                        <a:t>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Bonne</a:t>
                      </a:r>
                      <a:r>
                        <a:rPr lang="fr-BE" baseline="0" dirty="0" smtClean="0"/>
                        <a:t> (</a:t>
                      </a:r>
                      <a:r>
                        <a:rPr lang="fr-BE" baseline="0" dirty="0" err="1" smtClean="0"/>
                        <a:t>moy</a:t>
                      </a:r>
                      <a:r>
                        <a:rPr lang="fr-BE" baseline="0" dirty="0" smtClean="0"/>
                        <a:t> 8 doses/éjaculat)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DUREE</a:t>
                      </a:r>
                      <a:r>
                        <a:rPr lang="fr-BE" b="1" baseline="0" dirty="0" smtClean="0"/>
                        <a:t> DE VIE SPERME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48-72h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54868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b. Sperme frais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c. Sperme réfrigéré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34076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bg1"/>
                </a:solidFill>
              </a:rPr>
              <a:t>Centrifugation nécessaire pour enlever le plasma séminal (riche en acide citrique et en potassium) 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idéalement avec un culot en gel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4" name="Flèche courbée vers la droite 3"/>
          <p:cNvSpPr/>
          <p:nvPr/>
        </p:nvSpPr>
        <p:spPr>
          <a:xfrm>
            <a:off x="467544" y="1340768"/>
            <a:ext cx="288032" cy="28004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242088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 Conservation : boîte en </a:t>
            </a:r>
            <a:r>
              <a:rPr lang="fr-BE" sz="2000" b="1" i="1" dirty="0" err="1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néopor</a:t>
            </a:r>
            <a:r>
              <a:rPr lang="fr-BE" sz="2000" b="1" i="1" dirty="0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 si transport &lt; 24h sinon </a:t>
            </a:r>
            <a:r>
              <a:rPr lang="fr-BE" sz="2000" b="1" i="1" dirty="0" err="1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Equitainer</a:t>
            </a:r>
            <a:r>
              <a:rPr lang="fr-BE" sz="2000" b="1" i="1" dirty="0" smtClean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 (-0.3°C)</a:t>
            </a:r>
            <a:endParaRPr lang="fr-BE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Image 6" descr="17220-0010_EquitainerCup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2495277" cy="3332822"/>
          </a:xfrm>
          <a:prstGeom prst="rect">
            <a:avLst/>
          </a:prstGeom>
        </p:spPr>
      </p:pic>
      <p:pic>
        <p:nvPicPr>
          <p:cNvPr id="8" name="Image 7" descr="$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2786731" cy="273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75656" y="2060848"/>
          <a:ext cx="6096000" cy="3403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DISPONIBILITE</a:t>
                      </a:r>
                      <a:r>
                        <a:rPr lang="fr-BE" baseline="0" dirty="0" smtClean="0"/>
                        <a:t> DE L’ETALON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 smtClean="0"/>
                        <a:t>Dans</a:t>
                      </a:r>
                      <a:r>
                        <a:rPr lang="fr-BE" b="0" baseline="0" dirty="0" smtClean="0"/>
                        <a:t> un rayon de 24h</a:t>
                      </a:r>
                      <a:endParaRPr lang="fr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PHYSIQUES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Faibles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BIOLOGIQUES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Faibles</a:t>
                      </a:r>
                      <a:r>
                        <a:rPr lang="fr-BE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GESTION</a:t>
                      </a:r>
                      <a:r>
                        <a:rPr lang="fr-BE" b="1" baseline="0" dirty="0" smtClean="0"/>
                        <a:t> DE LA JUMENT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Suivi</a:t>
                      </a:r>
                      <a:r>
                        <a:rPr lang="fr-BE" baseline="0" dirty="0" smtClean="0"/>
                        <a:t> ( 1 écho/24h)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COÛT</a:t>
                      </a:r>
                      <a:r>
                        <a:rPr lang="fr-BE" b="1" baseline="0" dirty="0" smtClean="0"/>
                        <a:t> DE GESTION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Récolte, production et envoi (</a:t>
                      </a:r>
                      <a:r>
                        <a:rPr lang="fr-BE" dirty="0" err="1" smtClean="0"/>
                        <a:t>equitainer</a:t>
                      </a:r>
                      <a:r>
                        <a:rPr lang="fr-BE" dirty="0" smtClean="0"/>
                        <a:t>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PROLIFICITE</a:t>
                      </a:r>
                      <a:r>
                        <a:rPr lang="fr-BE" b="1" baseline="0" dirty="0" smtClean="0"/>
                        <a:t>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Bonne</a:t>
                      </a:r>
                      <a:r>
                        <a:rPr lang="fr-BE" baseline="0" dirty="0" smtClean="0"/>
                        <a:t> (</a:t>
                      </a:r>
                      <a:r>
                        <a:rPr lang="fr-BE" baseline="0" dirty="0" err="1" smtClean="0"/>
                        <a:t>moy</a:t>
                      </a:r>
                      <a:r>
                        <a:rPr lang="fr-BE" baseline="0" dirty="0" smtClean="0"/>
                        <a:t> 4-8 doses/éjaculat)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DUREE</a:t>
                      </a:r>
                      <a:r>
                        <a:rPr lang="fr-BE" b="1" baseline="0" dirty="0" smtClean="0"/>
                        <a:t> DE VIE SPERME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24-48h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476672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c. Sperme réfrigéré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Libido</a:t>
            </a:r>
            <a:endParaRPr lang="fr-BE" dirty="0"/>
          </a:p>
        </p:txBody>
      </p:sp>
      <p:pic>
        <p:nvPicPr>
          <p:cNvPr id="27650" name="Picture 2" descr="http://www.beekoz.fr/wp-content/uploads/2014/09/Cavali%C3%A8re-se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16824" cy="423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d. Sperme congelé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052736"/>
            <a:ext cx="8316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u="sng" dirty="0" smtClean="0"/>
              <a:t>Avantages : </a:t>
            </a:r>
            <a:endParaRPr lang="fr-BE" sz="2000" b="1" i="1" dirty="0" smtClean="0"/>
          </a:p>
          <a:p>
            <a:endParaRPr lang="fr-BE" sz="2000" b="1" i="1" dirty="0" smtClean="0">
              <a:solidFill>
                <a:schemeClr val="bg1"/>
              </a:solidFill>
            </a:endParaRPr>
          </a:p>
          <a:p>
            <a:r>
              <a:rPr lang="fr-BE" sz="2000" b="1" i="1" dirty="0">
                <a:solidFill>
                  <a:schemeClr val="bg1"/>
                </a:solidFill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doses disponibles partout et n’importe quand</a:t>
            </a: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sécurité sanitaire</a:t>
            </a: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nombreuses doses par éjaculats</a:t>
            </a:r>
          </a:p>
          <a:p>
            <a:endParaRPr lang="fr-BE" sz="2000" b="1" i="1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BE" sz="2000" b="1" i="1" u="sng" dirty="0" smtClean="0">
                <a:sym typeface="Wingdings" pitchFamily="2" charset="2"/>
              </a:rPr>
              <a:t>Inconvénients : </a:t>
            </a:r>
            <a:endParaRPr lang="fr-BE" sz="2000" b="1" i="1" dirty="0" smtClean="0">
              <a:sym typeface="Wingdings" pitchFamily="2" charset="2"/>
            </a:endParaRPr>
          </a:p>
          <a:p>
            <a:endParaRPr lang="fr-BE" sz="2000" b="1" i="1" u="sng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coût de production</a:t>
            </a: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suivi de la jument</a:t>
            </a: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  <a:sym typeface="Wingdings" pitchFamily="2" charset="2"/>
              </a:rPr>
              <a:t> 20% des étalons ont un sperme non « congelable »</a:t>
            </a:r>
          </a:p>
          <a:p>
            <a:r>
              <a:rPr lang="fr-BE" sz="2000" b="1" i="1" dirty="0">
                <a:solidFill>
                  <a:schemeClr val="bg1"/>
                </a:solidFill>
                <a:sym typeface="Wingdings" pitchFamily="2" charset="2"/>
              </a:rPr>
              <a:t>	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pic>
        <p:nvPicPr>
          <p:cNvPr id="4" name="Image 3" descr="cong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25144"/>
            <a:ext cx="2619375" cy="1743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1880" y="47971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Rem : congélation du sperme de l’épididyme en cas de castration en urgence ou mort de l’étalon</a:t>
            </a:r>
          </a:p>
          <a:p>
            <a:pPr algn="ctr"/>
            <a:r>
              <a:rPr lang="fr-BE" b="1" i="1" dirty="0" smtClean="0"/>
              <a:t>!!! Maturation et état sanitaire!!!</a:t>
            </a:r>
          </a:p>
          <a:p>
            <a:pPr algn="ctr"/>
            <a:r>
              <a:rPr lang="fr-BE" b="1" i="1" dirty="0" smtClean="0"/>
              <a:t>( testicules 12h à 4°C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3491880" y="4797152"/>
            <a:ext cx="4104456" cy="1512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47664" y="1628800"/>
          <a:ext cx="6096000" cy="3677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136024">
                <a:tc>
                  <a:txBody>
                    <a:bodyPr/>
                    <a:lstStyle/>
                    <a:p>
                      <a:r>
                        <a:rPr lang="fr-BE" dirty="0" smtClean="0"/>
                        <a:t>DISPONIBILITE</a:t>
                      </a:r>
                      <a:r>
                        <a:rPr lang="fr-BE" baseline="0" dirty="0" smtClean="0"/>
                        <a:t> DE L’ETALON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 smtClean="0"/>
                        <a:t>Doit</a:t>
                      </a:r>
                      <a:r>
                        <a:rPr lang="fr-BE" b="0" baseline="0" dirty="0" smtClean="0"/>
                        <a:t> se libérer pour la période de production</a:t>
                      </a:r>
                      <a:endParaRPr lang="fr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PHYSIQUES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Faibles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RISQUES</a:t>
                      </a:r>
                      <a:r>
                        <a:rPr lang="fr-BE" b="1" baseline="0" dirty="0" smtClean="0"/>
                        <a:t> BIOLOGIQUES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aseline="0" dirty="0" smtClean="0"/>
                        <a:t>Nuls (ou presque)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GESTION</a:t>
                      </a:r>
                      <a:r>
                        <a:rPr lang="fr-BE" b="1" baseline="0" dirty="0" smtClean="0"/>
                        <a:t> DE LA JUMENT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Suivi</a:t>
                      </a:r>
                      <a:r>
                        <a:rPr lang="fr-BE" baseline="0" dirty="0" smtClean="0"/>
                        <a:t> lourd (écho/4-6h)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COÛT</a:t>
                      </a:r>
                      <a:r>
                        <a:rPr lang="fr-BE" b="1" baseline="0" dirty="0" smtClean="0"/>
                        <a:t> DE GESTION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Cher</a:t>
                      </a:r>
                      <a:r>
                        <a:rPr lang="fr-BE" baseline="0" dirty="0" smtClean="0"/>
                        <a:t> : analyses sanitaires, production, stockage, envoi….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PROLIFICITE</a:t>
                      </a:r>
                      <a:r>
                        <a:rPr lang="fr-BE" b="1" baseline="0" dirty="0" smtClean="0"/>
                        <a:t> DE L’ETALON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aseline="0" dirty="0" smtClean="0"/>
                        <a:t>Très bonne (</a:t>
                      </a:r>
                      <a:r>
                        <a:rPr lang="fr-BE" baseline="0" dirty="0" err="1" smtClean="0"/>
                        <a:t>moy</a:t>
                      </a:r>
                      <a:r>
                        <a:rPr lang="fr-BE" baseline="0" dirty="0" smtClean="0"/>
                        <a:t> 10 doses/éjaculat)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DUREE</a:t>
                      </a:r>
                      <a:r>
                        <a:rPr lang="fr-BE" b="1" baseline="0" dirty="0" smtClean="0"/>
                        <a:t> DE VIE SPERME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12-24h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9592" y="404664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d. Sperme congelé</a:t>
            </a:r>
            <a:endParaRPr lang="fr-BE" sz="2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gela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4289489" cy="32129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1124744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i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BE" b="1" i="1" dirty="0" smtClean="0"/>
              <a:t>Dilution 1 (50-50 INRA) </a:t>
            </a:r>
          </a:p>
          <a:p>
            <a:pPr>
              <a:buFontTx/>
              <a:buChar char="-"/>
            </a:pPr>
            <a:r>
              <a:rPr lang="fr-BE" b="1" i="1" dirty="0" smtClean="0"/>
              <a:t>Centrifugation</a:t>
            </a:r>
          </a:p>
          <a:p>
            <a:pPr>
              <a:buFontTx/>
              <a:buChar char="-"/>
            </a:pPr>
            <a:r>
              <a:rPr lang="fr-BE" b="1" i="1" dirty="0" smtClean="0"/>
              <a:t>Dilution 2 (calculs !!!)</a:t>
            </a:r>
          </a:p>
          <a:p>
            <a:pPr>
              <a:buFontTx/>
              <a:buChar char="-"/>
            </a:pPr>
            <a:r>
              <a:rPr lang="fr-BE" b="1" i="1" dirty="0" smtClean="0"/>
              <a:t>Réfrigération (90’ à 4°C)</a:t>
            </a:r>
          </a:p>
          <a:p>
            <a:pPr>
              <a:buFontTx/>
              <a:buChar char="-"/>
            </a:pPr>
            <a:r>
              <a:rPr lang="fr-BE" b="1" i="1" dirty="0" smtClean="0"/>
              <a:t>Mise en paillettes à 4°C</a:t>
            </a:r>
          </a:p>
          <a:p>
            <a:pPr>
              <a:buFontTx/>
              <a:buChar char="-"/>
            </a:pPr>
            <a:r>
              <a:rPr lang="fr-BE" b="1" i="1" dirty="0" smtClean="0"/>
              <a:t>Congélation jusqu’à -140°C à raison d’une perte de 40-60°C/min</a:t>
            </a:r>
          </a:p>
          <a:p>
            <a:pPr>
              <a:buFontTx/>
              <a:buChar char="-"/>
            </a:pPr>
            <a:r>
              <a:rPr lang="fr-BE" b="1" i="1" dirty="0" smtClean="0"/>
              <a:t>Stockage dans l’azote</a:t>
            </a:r>
          </a:p>
          <a:p>
            <a:pPr>
              <a:buFontTx/>
              <a:buChar char="-"/>
            </a:pPr>
            <a:r>
              <a:rPr lang="fr-BE" b="1" i="1" dirty="0" smtClean="0"/>
              <a:t>Contrôles qualité</a:t>
            </a:r>
            <a:endParaRPr lang="fr-BE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La congélation en 2 mots : </a:t>
            </a:r>
            <a:endParaRPr lang="fr-BE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 4" descr="zART_paillette_CBS_sper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4664"/>
            <a:ext cx="1421780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6. En pratique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18448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dirty="0" smtClean="0"/>
              <a:t>« Allo docteur j’ai une jument en chaleur il me faut du sperme demain »</a:t>
            </a:r>
            <a:endParaRPr lang="fr-BE" sz="2400" b="1" i="1" dirty="0"/>
          </a:p>
        </p:txBody>
      </p:sp>
      <p:pic>
        <p:nvPicPr>
          <p:cNvPr id="4" name="Image 3" descr="8_j2D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3048000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3212976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1.Y a-t-il un statut sanitaire connu de l’étalon?</a:t>
            </a:r>
            <a:endParaRPr lang="fr-BE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2. l’étalon a-t-il l’habitude du mannequin? Depuis combien de temps as-il été prélevé? </a:t>
            </a:r>
            <a:endParaRPr lang="fr-BE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4509120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3. Le sperme doit-il quitter le pays?</a:t>
            </a:r>
            <a:endParaRPr lang="fr-BE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5486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</a:rPr>
              <a:t>1.Y a-t-il un statut sanitaire connu de l’étalon?</a:t>
            </a:r>
            <a:endParaRPr lang="fr-BE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844824"/>
            <a:ext cx="3528392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u="sng" dirty="0" smtClean="0">
                <a:solidFill>
                  <a:schemeClr val="bg1"/>
                </a:solidFill>
              </a:rPr>
              <a:t>Centre National</a:t>
            </a:r>
          </a:p>
          <a:p>
            <a:endParaRPr lang="fr-BE" sz="2000" b="1" i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BE" sz="2000" b="1" i="1" dirty="0" smtClean="0">
                <a:solidFill>
                  <a:schemeClr val="bg1"/>
                </a:solidFill>
              </a:rPr>
              <a:t>Début de saison : </a:t>
            </a:r>
          </a:p>
          <a:p>
            <a:r>
              <a:rPr lang="fr-BE" sz="2000" b="1" i="1" dirty="0" smtClean="0">
                <a:solidFill>
                  <a:schemeClr val="bg1"/>
                </a:solidFill>
              </a:rPr>
              <a:t>	CEM (3 sites 1x)</a:t>
            </a:r>
          </a:p>
          <a:p>
            <a:r>
              <a:rPr lang="fr-BE" sz="2000" b="1" i="1" dirty="0">
                <a:solidFill>
                  <a:schemeClr val="bg1"/>
                </a:solidFill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</a:rPr>
              <a:t>EIA</a:t>
            </a:r>
          </a:p>
          <a:p>
            <a:pPr>
              <a:buFontTx/>
              <a:buChar char="-"/>
            </a:pPr>
            <a:r>
              <a:rPr lang="fr-BE" sz="2000" b="1" i="1" dirty="0" smtClean="0">
                <a:solidFill>
                  <a:schemeClr val="bg1"/>
                </a:solidFill>
              </a:rPr>
              <a:t>Pas de signes cliniques</a:t>
            </a:r>
          </a:p>
          <a:p>
            <a:pPr>
              <a:buFontTx/>
              <a:buChar char="-"/>
            </a:pPr>
            <a:r>
              <a:rPr lang="fr-BE" sz="2000" b="1" i="1" dirty="0" smtClean="0">
                <a:solidFill>
                  <a:schemeClr val="bg1"/>
                </a:solidFill>
              </a:rPr>
              <a:t>Détention de 30j dans une exploitation sans cas de CEM-EIA-EVA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55976" y="1844824"/>
            <a:ext cx="4788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u="sng" dirty="0" smtClean="0"/>
              <a:t>Centre International</a:t>
            </a:r>
          </a:p>
          <a:p>
            <a:endParaRPr lang="fr-BE" b="1" i="1" dirty="0"/>
          </a:p>
          <a:p>
            <a:pPr>
              <a:buFontTx/>
              <a:buChar char="-"/>
            </a:pPr>
            <a:r>
              <a:rPr lang="fr-BE" b="1" i="1" dirty="0" smtClean="0"/>
              <a:t>Pas de monte naturelle dans les 30 jours</a:t>
            </a:r>
          </a:p>
          <a:p>
            <a:pPr>
              <a:buFontTx/>
              <a:buChar char="-"/>
            </a:pPr>
            <a:r>
              <a:rPr lang="fr-BE" b="1" i="1" dirty="0" smtClean="0"/>
              <a:t>Etalon détenu en permanence depuis 30j min</a:t>
            </a:r>
          </a:p>
          <a:p>
            <a:pPr>
              <a:buFontTx/>
              <a:buChar char="-"/>
            </a:pPr>
            <a:r>
              <a:rPr lang="fr-BE" b="1" i="1" dirty="0" smtClean="0"/>
              <a:t>Pas de contact avec équidés de statut inférieur</a:t>
            </a:r>
          </a:p>
          <a:p>
            <a:pPr>
              <a:buFontTx/>
              <a:buChar char="-"/>
            </a:pPr>
            <a:r>
              <a:rPr lang="fr-BE" b="1" i="1" dirty="0" smtClean="0"/>
              <a:t>Test sanitaire 1x en début de saison et min 14j après l’arrivée au centre</a:t>
            </a:r>
          </a:p>
          <a:p>
            <a:pPr>
              <a:buFontTx/>
              <a:buChar char="-"/>
            </a:pPr>
            <a:r>
              <a:rPr lang="fr-BE" b="1" i="1" dirty="0" smtClean="0"/>
              <a:t>congelé : 2eme test avant de sortir les paillettes de quarantaine</a:t>
            </a:r>
            <a:endParaRPr lang="fr-BE" b="1" i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763688" y="1124744"/>
            <a:ext cx="252028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283968" y="1124744"/>
            <a:ext cx="100811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83968" y="1844824"/>
            <a:ext cx="4716016" cy="33843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79512" y="1844824"/>
            <a:ext cx="3600400" cy="331236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Parenthèse ouvrante 10"/>
          <p:cNvSpPr/>
          <p:nvPr/>
        </p:nvSpPr>
        <p:spPr>
          <a:xfrm>
            <a:off x="1187624" y="2852936"/>
            <a:ext cx="144016" cy="576064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Test de CEM</a:t>
            </a:r>
            <a:endParaRPr lang="fr-BE" sz="32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ecouvillonorganegenita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56662" cy="38038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36096" y="126876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bg1"/>
                </a:solidFill>
              </a:rPr>
              <a:t>Ecouvillon au niveau</a:t>
            </a:r>
          </a:p>
          <a:p>
            <a:r>
              <a:rPr lang="fr-BE" sz="2000" b="1" i="1" dirty="0">
                <a:solidFill>
                  <a:schemeClr val="bg1"/>
                </a:solidFill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</a:rPr>
              <a:t>- fosse urétrale</a:t>
            </a:r>
          </a:p>
          <a:p>
            <a:r>
              <a:rPr lang="fr-BE" sz="2000" b="1" i="1" dirty="0">
                <a:solidFill>
                  <a:schemeClr val="bg1"/>
                </a:solidFill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</a:rPr>
              <a:t>- fourreau</a:t>
            </a:r>
          </a:p>
          <a:p>
            <a:r>
              <a:rPr lang="fr-BE" sz="2000" b="1" i="1" dirty="0">
                <a:solidFill>
                  <a:schemeClr val="bg1"/>
                </a:solidFill>
              </a:rPr>
              <a:t>	</a:t>
            </a:r>
            <a:r>
              <a:rPr lang="fr-BE" sz="2000" b="1" i="1" dirty="0" smtClean="0">
                <a:solidFill>
                  <a:schemeClr val="bg1"/>
                </a:solidFill>
              </a:rPr>
              <a:t>- sinus urétral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5" name="Accolade ouvrante 4"/>
          <p:cNvSpPr/>
          <p:nvPr/>
        </p:nvSpPr>
        <p:spPr>
          <a:xfrm>
            <a:off x="6084168" y="1700808"/>
            <a:ext cx="216024" cy="7920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292080" y="32129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bg1"/>
                </a:solidFill>
              </a:rPr>
              <a:t>!!! 12-15 jours de délai pour avoir les résultats !!!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3140968"/>
            <a:ext cx="3563888" cy="86409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187624" y="51571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u="sng" dirty="0" smtClean="0"/>
              <a:t>Coût : </a:t>
            </a:r>
            <a:r>
              <a:rPr lang="fr-BE" sz="2000" b="1" i="1" dirty="0" smtClean="0"/>
              <a:t> +/- 32.8 euros par analyse</a:t>
            </a:r>
            <a:endParaRPr lang="fr-BE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 Test anémie infectieuse et artérite virale</a:t>
            </a:r>
            <a:endParaRPr lang="fr-BE" sz="32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TH-LEGACY-IMAGE-ID-634-pulling-b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000500" cy="26574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4008" y="191683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bg1"/>
                </a:solidFill>
              </a:rPr>
              <a:t>Prise de sang : résultats en 5-7 j</a:t>
            </a: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772816"/>
            <a:ext cx="4067944" cy="86409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043608" y="479715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/>
              <a:t>Coût : </a:t>
            </a:r>
            <a:r>
              <a:rPr lang="fr-BE" sz="2400" b="1" i="1" dirty="0"/>
              <a:t> </a:t>
            </a:r>
            <a:r>
              <a:rPr lang="fr-BE" sz="2400" b="1" i="1" dirty="0" smtClean="0"/>
              <a:t>56.1 euros</a:t>
            </a:r>
            <a:endParaRPr lang="fr-BE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</a:rPr>
              <a:t>2. l’étalon a-t-il l’habitude du mannequin? Depuis combien de temps as-il été prélevé? </a:t>
            </a:r>
            <a:endParaRPr lang="fr-BE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20608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dirty="0" smtClean="0"/>
              <a:t>Un étalon qui ne connaît pas le mannequin a parfois besoin de plusieurs jours pour se familiariser avec la récolte… De plus une « purge » est parfois nécessaire afin d’avoir du sperme de bonne qualité si l’étalon n’a pas servi depuis un certain temps</a:t>
            </a:r>
            <a:endParaRPr lang="fr-BE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8208912" cy="230425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187624" y="501317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3">
                    <a:lumMod val="75000"/>
                  </a:schemeClr>
                </a:solidFill>
              </a:rPr>
              <a:t>!!! Si saillie naturelle!!! </a:t>
            </a:r>
            <a:r>
              <a:rPr lang="fr-BE" sz="2000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statut du centre de récolte</a:t>
            </a:r>
            <a:endParaRPr lang="fr-B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5" descr="at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1440160" cy="130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04664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</a:rPr>
              <a:t>3. Le sperme doit-il quitter le pays?</a:t>
            </a:r>
            <a:endParaRPr lang="fr-BE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5567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dirty="0" smtClean="0">
                <a:solidFill>
                  <a:schemeClr val="bg1"/>
                </a:solidFill>
              </a:rPr>
              <a:t>Dans ce cas de figure, presque impossible si le cheval ne réside pas dans un centre</a:t>
            </a:r>
            <a:endParaRPr lang="fr-BE" sz="2400" b="1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28498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smtClean="0"/>
              <a:t>Alternative </a:t>
            </a:r>
            <a:r>
              <a:rPr lang="fr-BE" sz="2400" b="1" i="1" dirty="0" smtClean="0">
                <a:sym typeface="Wingdings" pitchFamily="2" charset="2"/>
              </a:rPr>
              <a:t> responsabilité du propriétaire de l’étalon et donc du propriétaire de la semence</a:t>
            </a:r>
            <a:endParaRPr lang="fr-BE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827584" y="3212976"/>
            <a:ext cx="7848872" cy="10081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 descr="frontie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3689622" cy="2564904"/>
          </a:xfrm>
          <a:prstGeom prst="rect">
            <a:avLst/>
          </a:prstGeom>
        </p:spPr>
      </p:pic>
      <p:sp>
        <p:nvSpPr>
          <p:cNvPr id="7" name="Flèche courbée vers la droite 6"/>
          <p:cNvSpPr/>
          <p:nvPr/>
        </p:nvSpPr>
        <p:spPr>
          <a:xfrm>
            <a:off x="539552" y="1556792"/>
            <a:ext cx="288032" cy="35205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 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98884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sz="2400" b="1" i="1" dirty="0" smtClean="0"/>
              <a:t> bien éduquer le jeune étalon, importance de la « première fois »</a:t>
            </a:r>
          </a:p>
          <a:p>
            <a:pPr>
              <a:buFont typeface="Wingdings" pitchFamily="2" charset="2"/>
              <a:buChar char="ü"/>
            </a:pPr>
            <a:r>
              <a:rPr lang="fr-BE" sz="2400" b="1" i="1" dirty="0" smtClean="0"/>
              <a:t>Prévoir à l’avance si la semence sera commercialisée hors Belgique</a:t>
            </a:r>
          </a:p>
          <a:p>
            <a:pPr>
              <a:buFont typeface="Wingdings" pitchFamily="2" charset="2"/>
              <a:buChar char="ü"/>
            </a:pPr>
            <a:r>
              <a:rPr lang="fr-BE" sz="2400" b="1" i="1" dirty="0" smtClean="0"/>
              <a:t>Ne pas perdre de vue les tests sanitaires</a:t>
            </a:r>
          </a:p>
          <a:p>
            <a:endParaRPr lang="fr-BE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fr-BE" sz="2400" b="1" i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844824"/>
            <a:ext cx="7848872" cy="23042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 descr="pou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018" y="4221088"/>
            <a:ext cx="3599982" cy="29844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0800000" flipV="1">
            <a:off x="971600" y="486916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Quelque soit le choix du mode d’insémination une saillie ne s’improvise pas et ne se décide pas dans l’urgence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 descr="aten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971600" cy="878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essica\Desktop\oranginacow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278819" cy="4174356"/>
          </a:xfrm>
          <a:prstGeom prst="rect">
            <a:avLst/>
          </a:prstGeom>
          <a:noFill/>
        </p:spPr>
      </p:pic>
      <p:sp>
        <p:nvSpPr>
          <p:cNvPr id="28676" name="AutoShape 4" descr="Résultat de recherche d'images pour &quot;mannequin étal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8678" name="AutoShape 6" descr="Résultat de recherche d'images pour &quot;mannequin étal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8680" name="AutoShape 8" descr="Résultat de recherche d'images pour &quot;mannequin étal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6" name="Image 5" descr="mannequin_pour_chev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84784"/>
            <a:ext cx="4149080" cy="414908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2771800" y="1628800"/>
            <a:ext cx="1800200" cy="1152128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3131840" y="177281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VS</a:t>
            </a:r>
            <a:endParaRPr lang="fr-BE" sz="4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smtClean="0">
                <a:solidFill>
                  <a:schemeClr val="accent4">
                    <a:lumMod val="75000"/>
                  </a:schemeClr>
                </a:solidFill>
              </a:rPr>
              <a:t>Une bonne libido est très importante afin d’obtenir de l’étalon le meilleur de lui-même </a:t>
            </a:r>
            <a:endParaRPr lang="fr-BE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 </a:t>
            </a:r>
            <a:endParaRPr lang="fr-BE" dirty="0"/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811871" cy="366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04664"/>
            <a:ext cx="914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/>
              <a:t>Idéalement : </a:t>
            </a:r>
          </a:p>
          <a:p>
            <a:r>
              <a:rPr lang="fr-BE" sz="2400" b="1" dirty="0"/>
              <a:t>	</a:t>
            </a:r>
            <a:endParaRPr lang="fr-BE" sz="2400" b="1" dirty="0" smtClean="0"/>
          </a:p>
          <a:p>
            <a:endParaRPr lang="fr-BE" sz="2400" b="1" dirty="0"/>
          </a:p>
          <a:p>
            <a:r>
              <a:rPr lang="fr-BE" sz="2400" b="1" dirty="0" smtClean="0"/>
              <a:t>	</a:t>
            </a:r>
            <a:r>
              <a:rPr lang="fr-BE" sz="24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BE" sz="2400" b="1" dirty="0" smtClean="0">
                <a:solidFill>
                  <a:schemeClr val="bg1"/>
                </a:solidFill>
              </a:rPr>
              <a:t> </a:t>
            </a:r>
            <a:r>
              <a:rPr lang="fr-BE" sz="2400" b="1" i="1" dirty="0" smtClean="0">
                <a:solidFill>
                  <a:schemeClr val="bg1"/>
                </a:solidFill>
              </a:rPr>
              <a:t>Obtenir une érection en 5-10 min</a:t>
            </a:r>
          </a:p>
          <a:p>
            <a:r>
              <a:rPr lang="fr-BE" sz="2400" b="1" i="1" dirty="0" smtClean="0">
                <a:solidFill>
                  <a:schemeClr val="bg1"/>
                </a:solidFill>
              </a:rPr>
              <a:t>	</a:t>
            </a:r>
            <a:r>
              <a:rPr lang="fr-BE" sz="2400" b="1" i="1" dirty="0" smtClean="0">
                <a:solidFill>
                  <a:schemeClr val="bg1"/>
                </a:solidFill>
                <a:sym typeface="Wingdings" pitchFamily="2" charset="2"/>
              </a:rPr>
              <a:t> Cheval +/- calme </a:t>
            </a:r>
            <a:r>
              <a:rPr lang="fr-BE" sz="2400" b="1" i="1" u="sng" dirty="0" smtClean="0">
                <a:solidFill>
                  <a:schemeClr val="bg1"/>
                </a:solidFill>
                <a:sym typeface="Wingdings" pitchFamily="2" charset="2"/>
              </a:rPr>
              <a:t>et respectueux</a:t>
            </a:r>
            <a:endParaRPr lang="fr-BE" sz="2400" b="1" i="1" u="sng" dirty="0" smtClean="0">
              <a:solidFill>
                <a:schemeClr val="bg1"/>
              </a:solidFill>
            </a:endParaRPr>
          </a:p>
          <a:p>
            <a:r>
              <a:rPr lang="fr-BE" sz="2400" b="1" i="1" dirty="0">
                <a:solidFill>
                  <a:schemeClr val="bg1"/>
                </a:solidFill>
              </a:rPr>
              <a:t>	</a:t>
            </a:r>
            <a:r>
              <a:rPr lang="fr-BE" sz="2400" b="1" i="1" dirty="0" smtClean="0">
                <a:solidFill>
                  <a:schemeClr val="bg1"/>
                </a:solidFill>
                <a:sym typeface="Wingdings" pitchFamily="2" charset="2"/>
              </a:rPr>
              <a:t> L</a:t>
            </a:r>
            <a:r>
              <a:rPr lang="fr-BE" sz="2400" b="1" i="1" dirty="0" smtClean="0">
                <a:solidFill>
                  <a:schemeClr val="bg1"/>
                </a:solidFill>
              </a:rPr>
              <a:t>’éjaculation doit avoir lieu après 6-8 mouvements</a:t>
            </a:r>
          </a:p>
          <a:p>
            <a:endParaRPr lang="fr-BE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299695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!!!!ATTENTION !!!</a:t>
            </a:r>
          </a:p>
          <a:p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Influence de  : </a:t>
            </a:r>
          </a:p>
          <a:p>
            <a:r>
              <a:rPr lang="fr-BE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BE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Saillies naturelles antérieures</a:t>
            </a:r>
          </a:p>
          <a:p>
            <a:pPr>
              <a:buFontTx/>
              <a:buChar char="-"/>
            </a:pPr>
            <a:r>
              <a:rPr lang="fr-BE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Présence de douleur </a:t>
            </a: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Education !!!!!!!!!!!!!!!!!!!!!!!!!!!!!!!!!!!!!!!!!!!!!!!!!</a:t>
            </a: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Races (Lusitanien, PSG anglais)</a:t>
            </a:r>
          </a:p>
          <a:p>
            <a:pPr>
              <a:buFontTx/>
              <a:buChar char="-"/>
            </a:pPr>
            <a:r>
              <a:rPr lang="fr-BE" b="1" i="1" dirty="0" smtClean="0">
                <a:solidFill>
                  <a:schemeClr val="accent4">
                    <a:lumMod val="75000"/>
                  </a:schemeClr>
                </a:solidFill>
              </a:rPr>
              <a:t>Puberté</a:t>
            </a:r>
            <a:endParaRPr lang="fr-BE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924944"/>
            <a:ext cx="5040560" cy="2880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 descr="at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1553389" cy="1553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5486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dirty="0" smtClean="0"/>
              <a:t>Bien réussir sa « première fois »</a:t>
            </a:r>
            <a:endParaRPr lang="fr-BE" sz="28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>
                <a:solidFill>
                  <a:schemeClr val="bg1"/>
                </a:solidFill>
              </a:rPr>
              <a:t>I</a:t>
            </a:r>
            <a:r>
              <a:rPr lang="fr-BE" sz="2000" b="1" i="1" dirty="0" smtClean="0">
                <a:solidFill>
                  <a:schemeClr val="bg1"/>
                </a:solidFill>
              </a:rPr>
              <a:t>déalement pas avec le propriétaire</a:t>
            </a:r>
          </a:p>
          <a:p>
            <a:r>
              <a:rPr lang="fr-BE" sz="2000" b="1" i="1" dirty="0" smtClean="0">
                <a:solidFill>
                  <a:schemeClr val="bg1"/>
                </a:solidFill>
              </a:rPr>
              <a:t>Patience +++</a:t>
            </a:r>
          </a:p>
          <a:p>
            <a:r>
              <a:rPr lang="fr-BE" sz="2000" b="1" i="1" dirty="0" smtClean="0">
                <a:solidFill>
                  <a:schemeClr val="bg1"/>
                </a:solidFill>
              </a:rPr>
              <a:t>Plusieurs tentatives nécessaires avant d’obtenir un éjaculat</a:t>
            </a:r>
          </a:p>
          <a:p>
            <a:r>
              <a:rPr lang="fr-BE" sz="2000" b="1" i="1" dirty="0">
                <a:solidFill>
                  <a:schemeClr val="bg1"/>
                </a:solidFill>
              </a:rPr>
              <a:t>S</a:t>
            </a:r>
            <a:r>
              <a:rPr lang="fr-BE" sz="2000" b="1" i="1" dirty="0" smtClean="0">
                <a:solidFill>
                  <a:schemeClr val="bg1"/>
                </a:solidFill>
              </a:rPr>
              <a:t>i saillie naturelle : choix de la jument important</a:t>
            </a:r>
          </a:p>
          <a:p>
            <a:pPr>
              <a:buFont typeface="Courier New" pitchFamily="49" charset="0"/>
              <a:buChar char="o"/>
            </a:pPr>
            <a:endParaRPr lang="fr-BE" sz="2000" b="1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37890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accent4">
                    <a:lumMod val="75000"/>
                  </a:schemeClr>
                </a:solidFill>
              </a:rPr>
              <a:t>Le premier rapport avec le mannequin/jument doit être un moment agréable, respectueux et consenti </a:t>
            </a:r>
            <a:endParaRPr lang="fr-BE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at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977325" cy="977325"/>
          </a:xfrm>
          <a:prstGeom prst="rect">
            <a:avLst/>
          </a:prstGeom>
        </p:spPr>
      </p:pic>
      <p:pic>
        <p:nvPicPr>
          <p:cNvPr id="6" name="Image 5" descr="sc7 les 2 SABetN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26405"/>
            <a:ext cx="2520280" cy="2331595"/>
          </a:xfrm>
          <a:prstGeom prst="rect">
            <a:avLst/>
          </a:prstGeom>
        </p:spPr>
      </p:pic>
      <p:sp>
        <p:nvSpPr>
          <p:cNvPr id="7" name="Organigramme : Connecteur 6"/>
          <p:cNvSpPr/>
          <p:nvPr/>
        </p:nvSpPr>
        <p:spPr>
          <a:xfrm>
            <a:off x="899592" y="1628800"/>
            <a:ext cx="144016" cy="169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Organigramme : Connecteur 7"/>
          <p:cNvSpPr/>
          <p:nvPr/>
        </p:nvSpPr>
        <p:spPr>
          <a:xfrm>
            <a:off x="899592" y="1916832"/>
            <a:ext cx="144016" cy="169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Organigramme : Connecteur 8"/>
          <p:cNvSpPr/>
          <p:nvPr/>
        </p:nvSpPr>
        <p:spPr>
          <a:xfrm>
            <a:off x="899592" y="2204864"/>
            <a:ext cx="144016" cy="169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Organigramme : Connecteur 9"/>
          <p:cNvSpPr/>
          <p:nvPr/>
        </p:nvSpPr>
        <p:spPr>
          <a:xfrm>
            <a:off x="899592" y="2852936"/>
            <a:ext cx="144016" cy="169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« Préliminaires » et récolte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1844824"/>
            <a:ext cx="6984776" cy="92333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fr-BE" b="1" dirty="0">
              <a:solidFill>
                <a:schemeClr val="bg1"/>
              </a:solidFill>
            </a:endParaRPr>
          </a:p>
          <a:p>
            <a:endParaRPr lang="fr-BE" b="1" dirty="0" smtClean="0">
              <a:solidFill>
                <a:schemeClr val="bg1"/>
              </a:solidFill>
            </a:endParaRPr>
          </a:p>
          <a:p>
            <a:endParaRPr lang="fr-BE" b="1" dirty="0" smtClean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47664" y="206084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Vagin</a:t>
            </a:r>
            <a:b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fr-BE" sz="2800" b="1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Mannequin</a:t>
            </a:r>
            <a:endParaRPr lang="fr-BE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age 10" descr="sail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068960"/>
            <a:ext cx="3922026" cy="323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395536" y="1196752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259632" y="908720"/>
            <a:ext cx="6984776" cy="166199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Un examen général bref doit être effectué avant la saillie afin de vérifier : </a:t>
            </a:r>
          </a:p>
          <a:p>
            <a:endParaRPr lang="fr-BE" b="1" dirty="0">
              <a:solidFill>
                <a:schemeClr val="bg1"/>
              </a:solidFill>
            </a:endParaRPr>
          </a:p>
          <a:p>
            <a:endParaRPr lang="fr-BE" b="1" dirty="0" smtClean="0">
              <a:solidFill>
                <a:schemeClr val="bg1"/>
              </a:solidFill>
            </a:endParaRPr>
          </a:p>
          <a:p>
            <a:endParaRPr lang="fr-BE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3728" y="213285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sz="2000" b="1" dirty="0" smtClean="0">
                <a:solidFill>
                  <a:schemeClr val="bg1"/>
                </a:solidFill>
              </a:rPr>
              <a:t>Etat général</a:t>
            </a:r>
          </a:p>
          <a:p>
            <a:pPr>
              <a:buFont typeface="Arial" pitchFamily="34" charset="0"/>
              <a:buChar char="•"/>
            </a:pP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smtClean="0">
                <a:solidFill>
                  <a:schemeClr val="bg1"/>
                </a:solidFill>
              </a:rPr>
              <a:t>La présence d’une boiterie éventuelle</a:t>
            </a:r>
          </a:p>
          <a:p>
            <a:pPr>
              <a:buFont typeface="Arial" pitchFamily="34" charset="0"/>
              <a:buChar char="•"/>
            </a:pP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smtClean="0">
                <a:solidFill>
                  <a:schemeClr val="bg1"/>
                </a:solidFill>
              </a:rPr>
              <a:t>L’état du pénis ( tumeurs, paraphimosis)</a:t>
            </a:r>
          </a:p>
          <a:p>
            <a:pPr>
              <a:buFont typeface="Arial" pitchFamily="34" charset="0"/>
              <a:buChar char="•"/>
            </a:pP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smtClean="0">
                <a:solidFill>
                  <a:schemeClr val="bg1"/>
                </a:solidFill>
              </a:rPr>
              <a:t>L’état des testicules ( cryptorchidie!!!!)</a:t>
            </a:r>
            <a:endParaRPr lang="fr-BE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 descr="sarc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74003"/>
            <a:ext cx="2808312" cy="2106234"/>
          </a:xfrm>
          <a:prstGeom prst="rect">
            <a:avLst/>
          </a:prstGeom>
        </p:spPr>
      </p:pic>
      <p:pic>
        <p:nvPicPr>
          <p:cNvPr id="8" name="Image 7" descr="p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2190606" cy="2924573"/>
          </a:xfrm>
          <a:prstGeom prst="rect">
            <a:avLst/>
          </a:prstGeom>
        </p:spPr>
      </p:pic>
      <p:sp>
        <p:nvSpPr>
          <p:cNvPr id="9" name="Parenthèse ouvrante 8"/>
          <p:cNvSpPr/>
          <p:nvPr/>
        </p:nvSpPr>
        <p:spPr>
          <a:xfrm>
            <a:off x="1979712" y="2060848"/>
            <a:ext cx="288032" cy="1584176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Vagin : règles générales</a:t>
            </a:r>
            <a:endParaRPr lang="fr-BE" sz="32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3407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smtClean="0">
                <a:solidFill>
                  <a:schemeClr val="accent4">
                    <a:lumMod val="75000"/>
                  </a:schemeClr>
                </a:solidFill>
              </a:rPr>
              <a:t>!!!Un vagin doit toujours être chaud, propre et accueillant !!!</a:t>
            </a:r>
            <a:endParaRPr lang="fr-BE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268760"/>
            <a:ext cx="7488832" cy="1080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364502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Température entre 44 et 50°C ( eau interne +/- 55°C)</a:t>
            </a:r>
          </a:p>
          <a:p>
            <a:pPr>
              <a:buFontTx/>
              <a:buChar char="-"/>
            </a:pPr>
            <a:r>
              <a:rPr lang="fr-BE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Pression varie d’un étalon à l’autre</a:t>
            </a:r>
          </a:p>
          <a:p>
            <a:pPr>
              <a:buFontTx/>
              <a:buChar char="-"/>
            </a:pPr>
            <a:r>
              <a:rPr lang="fr-BE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Texture interne en pastique ou latex </a:t>
            </a:r>
            <a:endParaRPr lang="fr-B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28529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u="sng" dirty="0" smtClean="0"/>
              <a:t>Variations individuelles</a:t>
            </a:r>
            <a:endParaRPr lang="fr-BE" sz="2400" b="1" i="1" u="sng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755576" y="2852936"/>
            <a:ext cx="432048" cy="43204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9" name="Image 8" descr="vagi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97152"/>
            <a:ext cx="2286000" cy="1733550"/>
          </a:xfrm>
          <a:prstGeom prst="rect">
            <a:avLst/>
          </a:prstGeom>
        </p:spPr>
      </p:pic>
      <p:pic>
        <p:nvPicPr>
          <p:cNvPr id="10" name="Image 9" descr="Evaluation-des-resultats-de-la-campagne-dinsemination-artificielle-bovine-dans-le-departement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941168"/>
            <a:ext cx="4305300" cy="1333500"/>
          </a:xfrm>
          <a:prstGeom prst="rect">
            <a:avLst/>
          </a:prstGeom>
        </p:spPr>
      </p:pic>
      <p:pic>
        <p:nvPicPr>
          <p:cNvPr id="11" name="Image 10" descr="aten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977325" cy="977325"/>
          </a:xfrm>
          <a:prstGeom prst="rect">
            <a:avLst/>
          </a:prstGeom>
        </p:spPr>
      </p:pic>
      <p:sp>
        <p:nvSpPr>
          <p:cNvPr id="12" name="Parenthèse ouvrante 11"/>
          <p:cNvSpPr/>
          <p:nvPr/>
        </p:nvSpPr>
        <p:spPr>
          <a:xfrm>
            <a:off x="1187624" y="3573016"/>
            <a:ext cx="216024" cy="1152128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593</TotalTime>
  <Words>1210</Words>
  <Application>Microsoft Office PowerPoint</Application>
  <PresentationFormat>Affichage à l'écran (4:3)</PresentationFormat>
  <Paragraphs>271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Verve</vt:lpstr>
      <vt:lpstr>La récolte de l’étalon :  Du sperme à la paillette</vt:lpstr>
      <vt:lpstr>Sommaire</vt:lpstr>
      <vt:lpstr>1. Libido</vt:lpstr>
      <vt:lpstr>Présentation PowerPoint</vt:lpstr>
      <vt:lpstr>Présentation PowerPoint</vt:lpstr>
      <vt:lpstr>Présentation PowerPoint</vt:lpstr>
      <vt:lpstr>2. « Préliminaires » et récolte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Evaluation de la qualité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Frais, réfrigéré, congelé : les différences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6. En pratique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récolte de l’étalon :  Du sperme à la paillette</dc:title>
  <dc:creator>Jessica</dc:creator>
  <cp:lastModifiedBy>Thierry</cp:lastModifiedBy>
  <cp:revision>81</cp:revision>
  <dcterms:created xsi:type="dcterms:W3CDTF">2016-04-17T10:09:29Z</dcterms:created>
  <dcterms:modified xsi:type="dcterms:W3CDTF">2016-05-15T10:19:48Z</dcterms:modified>
</cp:coreProperties>
</file>