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70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1" r:id="rId12"/>
    <p:sldId id="271" r:id="rId13"/>
    <p:sldId id="266" r:id="rId14"/>
    <p:sldId id="267" r:id="rId15"/>
    <p:sldId id="269" r:id="rId16"/>
    <p:sldId id="268" r:id="rId17"/>
    <p:sldId id="272" r:id="rId1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94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0405A-CFB3-43B4-8F02-33D1AADB5E5F}" type="datetimeFigureOut">
              <a:rPr lang="fr-FR" smtClean="0"/>
              <a:t>08/11/2013</a:t>
            </a:fld>
            <a:endParaRPr lang="fr-BE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C8520-DF1D-4E93-AE62-82281054C690}" type="slidenum">
              <a:rPr lang="fr-BE" smtClean="0"/>
              <a:t>‹N°›</a:t>
            </a:fld>
            <a:endParaRPr lang="fr-B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0405A-CFB3-43B4-8F02-33D1AADB5E5F}" type="datetimeFigureOut">
              <a:rPr lang="fr-FR" smtClean="0"/>
              <a:t>08/11/2013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C8520-DF1D-4E93-AE62-82281054C690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0405A-CFB3-43B4-8F02-33D1AADB5E5F}" type="datetimeFigureOut">
              <a:rPr lang="fr-FR" smtClean="0"/>
              <a:t>08/11/2013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C8520-DF1D-4E93-AE62-82281054C690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0405A-CFB3-43B4-8F02-33D1AADB5E5F}" type="datetimeFigureOut">
              <a:rPr lang="fr-FR" smtClean="0"/>
              <a:t>08/11/2013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C8520-DF1D-4E93-AE62-82281054C690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0405A-CFB3-43B4-8F02-33D1AADB5E5F}" type="datetimeFigureOut">
              <a:rPr lang="fr-FR" smtClean="0"/>
              <a:t>08/11/2013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C8520-DF1D-4E93-AE62-82281054C690}" type="slidenum">
              <a:rPr lang="fr-BE" smtClean="0"/>
              <a:t>‹N°›</a:t>
            </a:fld>
            <a:endParaRPr lang="fr-B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0405A-CFB3-43B4-8F02-33D1AADB5E5F}" type="datetimeFigureOut">
              <a:rPr lang="fr-FR" smtClean="0"/>
              <a:t>08/11/2013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C8520-DF1D-4E93-AE62-82281054C690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0405A-CFB3-43B4-8F02-33D1AADB5E5F}" type="datetimeFigureOut">
              <a:rPr lang="fr-FR" smtClean="0"/>
              <a:t>08/11/2013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C8520-DF1D-4E93-AE62-82281054C690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0405A-CFB3-43B4-8F02-33D1AADB5E5F}" type="datetimeFigureOut">
              <a:rPr lang="fr-FR" smtClean="0"/>
              <a:t>08/11/2013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C8520-DF1D-4E93-AE62-82281054C690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0405A-CFB3-43B4-8F02-33D1AADB5E5F}" type="datetimeFigureOut">
              <a:rPr lang="fr-FR" smtClean="0"/>
              <a:t>08/11/2013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C8520-DF1D-4E93-AE62-82281054C690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0405A-CFB3-43B4-8F02-33D1AADB5E5F}" type="datetimeFigureOut">
              <a:rPr lang="fr-FR" smtClean="0"/>
              <a:t>08/11/2013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C8520-DF1D-4E93-AE62-82281054C690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gner et arrondir un rectangle à un seul coi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le rect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0405A-CFB3-43B4-8F02-33D1AADB5E5F}" type="datetimeFigureOut">
              <a:rPr lang="fr-FR" smtClean="0"/>
              <a:t>08/11/2013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72C8520-DF1D-4E93-AE62-82281054C690}" type="slidenum">
              <a:rPr lang="fr-BE" smtClean="0"/>
              <a:t>‹N°›</a:t>
            </a:fld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orme lib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e lib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AD0405A-CFB3-43B4-8F02-33D1AADB5E5F}" type="datetimeFigureOut">
              <a:rPr lang="fr-FR" smtClean="0"/>
              <a:t>08/11/2013</a:t>
            </a:fld>
            <a:endParaRPr lang="fr-BE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72C8520-DF1D-4E93-AE62-82281054C690}" type="slidenum">
              <a:rPr lang="fr-BE" smtClean="0"/>
              <a:t>‹N°›</a:t>
            </a:fld>
            <a:endParaRPr lang="fr-BE"/>
          </a:p>
        </p:txBody>
      </p:sp>
      <p:grpSp>
        <p:nvGrpSpPr>
          <p:cNvPr id="2" name="Groupe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>
            <a:off x="1357290" y="1571612"/>
            <a:ext cx="60722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4000" i="1" dirty="0" smtClean="0">
                <a:latin typeface="Arial Rounded MT Bold" pitchFamily="34" charset="0"/>
              </a:rPr>
              <a:t>La maladie de Cushing</a:t>
            </a:r>
            <a:endParaRPr lang="fr-BE" sz="4000" i="1" dirty="0">
              <a:latin typeface="Arial Rounded MT Bold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71472" y="5000636"/>
            <a:ext cx="25003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Dr </a:t>
            </a:r>
            <a:r>
              <a:rPr lang="fr-BE" dirty="0" err="1" smtClean="0"/>
              <a:t>Eeckhout</a:t>
            </a:r>
            <a:r>
              <a:rPr lang="fr-BE" dirty="0" smtClean="0"/>
              <a:t> Thierry</a:t>
            </a:r>
          </a:p>
          <a:p>
            <a:r>
              <a:rPr lang="fr-BE" dirty="0" smtClean="0"/>
              <a:t>Dr Letenre Jessica</a:t>
            </a:r>
          </a:p>
          <a:p>
            <a:r>
              <a:rPr lang="fr-BE" dirty="0" smtClean="0"/>
              <a:t>8 novembre 2013</a:t>
            </a:r>
            <a:endParaRPr lang="fr-BE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852936"/>
            <a:ext cx="4706581" cy="32184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57224" y="785794"/>
            <a:ext cx="4071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u="sng" dirty="0" smtClean="0"/>
              <a:t>Fourbure</a:t>
            </a:r>
            <a:endParaRPr lang="fr-BE" sz="2400" u="sng" dirty="0"/>
          </a:p>
        </p:txBody>
      </p:sp>
      <p:sp>
        <p:nvSpPr>
          <p:cNvPr id="3" name="ZoneTexte 2"/>
          <p:cNvSpPr txBox="1"/>
          <p:nvPr/>
        </p:nvSpPr>
        <p:spPr>
          <a:xfrm>
            <a:off x="500034" y="1500174"/>
            <a:ext cx="7429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>
                <a:solidFill>
                  <a:srgbClr val="FF0000"/>
                </a:solidFill>
              </a:rPr>
              <a:t>!!! 89% des cas de fourbure qui surviennent naturellement !!!!</a:t>
            </a:r>
          </a:p>
          <a:p>
            <a:endParaRPr lang="fr-BE" dirty="0"/>
          </a:p>
          <a:p>
            <a:endParaRPr lang="fr-BE" dirty="0" smtClean="0"/>
          </a:p>
          <a:p>
            <a:endParaRPr lang="fr-BE" dirty="0"/>
          </a:p>
        </p:txBody>
      </p:sp>
      <p:sp>
        <p:nvSpPr>
          <p:cNvPr id="4" name="ZoneTexte 3"/>
          <p:cNvSpPr txBox="1"/>
          <p:nvPr/>
        </p:nvSpPr>
        <p:spPr>
          <a:xfrm>
            <a:off x="1142976" y="5357826"/>
            <a:ext cx="6572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/>
              <a:t>La pathophysiologie est mal connue mais il existe de fortes indications que l’</a:t>
            </a:r>
            <a:r>
              <a:rPr lang="fr-BE" dirty="0" err="1" smtClean="0"/>
              <a:t>hyperinsulinémie</a:t>
            </a:r>
            <a:r>
              <a:rPr lang="fr-BE" dirty="0" smtClean="0"/>
              <a:t> induite par le cortisol joue un rôle important</a:t>
            </a:r>
            <a:endParaRPr lang="fr-BE" dirty="0"/>
          </a:p>
        </p:txBody>
      </p:sp>
      <p:pic>
        <p:nvPicPr>
          <p:cNvPr id="47106" name="Picture 2" descr="http://www.chem.fr/images/dargies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3116"/>
            <a:ext cx="3517549" cy="2643206"/>
          </a:xfrm>
          <a:prstGeom prst="rect">
            <a:avLst/>
          </a:prstGeom>
          <a:noFill/>
        </p:spPr>
      </p:pic>
      <p:pic>
        <p:nvPicPr>
          <p:cNvPr id="47108" name="Picture 4" descr="http://www.ajcnature.com/contents/media/fourbur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1928802"/>
            <a:ext cx="2714612" cy="1961307"/>
          </a:xfrm>
          <a:prstGeom prst="rect">
            <a:avLst/>
          </a:prstGeom>
          <a:noFill/>
        </p:spPr>
      </p:pic>
      <p:pic>
        <p:nvPicPr>
          <p:cNvPr id="47110" name="Picture 6" descr="Reconnaître une fourbur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8" y="2786058"/>
            <a:ext cx="1628775" cy="17907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857232"/>
            <a:ext cx="8072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400" u="sng" dirty="0" smtClean="0"/>
              <a:t>Problème de régulation de la température corporelle</a:t>
            </a:r>
            <a:endParaRPr lang="fr-BE" sz="2400" u="sng" dirty="0"/>
          </a:p>
        </p:txBody>
      </p:sp>
      <p:pic>
        <p:nvPicPr>
          <p:cNvPr id="43010" name="Picture 2" descr="http://i19.servimg.com/u/f19/11/53/67/66/photo3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857364"/>
            <a:ext cx="5610225" cy="3743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57224" y="1000108"/>
            <a:ext cx="69294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Rem : la maladie de Cushing existe aussi chez les ânes mais les signes cliniques sont plus difficiles à observer car ils sont plus discrets &amp; les normes sanguines du dosage de l’ACTH ne sont pas établies avec certitude.</a:t>
            </a:r>
            <a:endParaRPr lang="fr-BE" dirty="0"/>
          </a:p>
        </p:txBody>
      </p:sp>
      <p:sp>
        <p:nvSpPr>
          <p:cNvPr id="65538" name="AutoShape 2" descr="data:image/jpeg;base64,/9j/4AAQSkZJRgABAQAAAQABAAD/2wCEAAkGBxQTEhUUExQWFhUXFx0ZGRgYGBggGBwYGBocGRkdGRoaHCggGBolGxwaIjEhJSkrLi4uHCAzODMsNygtLisBCgoKDg0OGxAQGzQkHyYsLCwsLCwsLCwsLCw0NCwsLCwsLCw0LCwsLCwsLCwsLCwsLCwsLCwsLCwsLCwsLCwsLP/AABEIAMgA+wMBIgACEQEDEQH/xAAcAAACAgMBAQAAAAAAAAAAAAADBAIFAQYHAAj/xAA+EAABAgQEAwUHAgQGAwEBAAABAhEAAyExBBJBUQVhcSKBkaGxBhMywdHh8BRCB1Ji8SMzcoKS0hUWsqIk/8QAGQEAAwEBAQAAAAAAAAAAAAAAAAECAwQF/8QAJBEAAgICAgIDAQEBAQAAAAAAAAECEQMhEjEEQRNRYSIycSP/2gAMAwEAAhEDEQA/AJJeWQDYlwRbx8IlLmErJsfx+kJq4mlQCUlnFzoIJLxIA0UP5n8KR5CWiE0Py8QAS6mbpBkzwoOFdAPysIDFAfEQa0r9IwqalIKhMNxoKOfy0S0FlhiArK6iAPMc4VTOQahWkAxGPQpP7lMNCG6t9oqPemihcX7vKGo2KUi3WoAnU8/Hw+kelzFM1qsTenSEJGICjVgALlTXDUrElYj9qSDWh8dfnA0+jKy8w80Fgb76Q4FprrFFJxISzFPzhxPEEMHID+NnjOS0a2qHJs+vp3RlM8UHlFBi8aAoh83Q9WgCuLH8PnWNMaYoySNmlYgkkOKbiFcWsNWhYkEWfSFpeLTlBKkgtfnWF5XECpRQQ9L0fyimmy20WCZ3ZDl4ZkzMgdsxI2t05xVzFZQDpAk8XZiSGFGerRM460iZNJF8tiHsSHaBfqdnPh3whI4mghTMWq93B61eFZ+LydoEgbB28dIzin0CkXHvtj4ROXMcHpSKrB40EkgN3VguIxOUgWfWM+L5UFjyVgOHrz/KRV4jGgcydIDi1quln3NjSKSZMO4jWGITkW6cQ5ewMQUSLVKtmtyip980RVjGr57RbxP0TbC4lZQqr5tCdINhcWo1JpZ/tFPiJ+YgkksIOnFpKAwY6xo8egLaZl/mo/d9oNhSlBJCklxqOum0U+Hx9g9FfKPKxbuXtTlyifjdUyk6LmdOUsFgkAc/QQvgipQAqkOawijFgj4iT1p3CPYHHMmzkDW8Pg0htl3NXk7T9nl3vFevHpc0fmSx8BCGLxQVKBykEm+nPrCX6nceQi/jFJjaZCzoYbwslSkrDGgcUPf32jqeUNYeAjKUDQDwg5hRy/KsMwJcCwsdFdbxMYWYosBVV+zSl9N46cmV08ImZZFYmw4nMJfClVzEvZvuRCq8KsulKTS7A274617vlHhK5QKTvbBRORI4dNIByKIJZmL0AL9PpGVYOZ/IsD/SY6+JZ2j2Q7RTmHE5VhuHKNClbjcG/hBJfAl58wCiLMx2Yvt1jqaUvtGfd0tEcmHE5kPZ+axcG2gNXMLz/Z2YS6UKB6UjqZQIwZY0EHNoOJzZPA52RlIU7/nqPCC4PgsyWp8qiTdhpyjoplDaITWG0JybCjQeIYOcpLCWpzcNFOjgeJKv8pVidPCOnzJoAJbpAjiaUAeD5a0DpnPMBwCeVduURzhvFcDxOY5Q46DrG5JxnTaDpnsLCJ+X2CSRpkvgk8IcIXmcBqd+sRmcGxKqe7Z2qdI3yViOUS/UneEpK7BUaJivZrFFLJbY1EIf+n4kMGSa7/aOlmfR4wvEBu6LWSlQUjnqvZCe37fGAf8ApmJYk5fzujo0maXrBhODc4fyj0csHsViaNl/vBUexuJyswfrSOlrm3YRCUonQwPNYUjmy/YvEMKDXXeMD2QxASpOV3ILvs/1jpoWa9npSDFNHtB8/wCgcjHsligR/huL3ENyvZfE5lESwx3V6x0maTTc9Im9ITzpqg0c2neyOJKEJCRSpGbeFD7GYr+RP/IR1MkktbnSBCUP5vMRSzCpBAiWP3K/4j/tEZaU1Dn5wpmc108YaAexA2e0Y8/wQVa0gfu8oymYk6K7lD6QNSKVYxj9MxoTfug5gGBFmL9aekSCwN+jj6QF6ljGFh67eEPmAcqHPxH0jCJySWY1509IEF6ENEc4Jowryf8AvC5hYTM1ga84J77r4j6QE0vfrvGJa3aobv2pA5oBgzEahf8AyH/WPCYg6LY/1D/rCk8mzs7DxF4waNUHTvg+QLGxPlvXMP8AcP8ArGJmQ1ZXiP8ArCMvDZiFUuQC2rVf6wyhgGJGYctoXyBZnIj+VVOY+keRLQdPMfSMS3y/zBzybpuIiqYxZm+kL5AJHDS6uNtR9I8MOkCvr9ox70KBZNg7/OIqm0sCR8qQ+YC3E+JSpABUC6iwAr8oxhOIypo7JNrUf+8K8b4SnEoZZqLEaE/eNSwk4yZqpUwELFi9CIuPFo3xQhNV7OhISgB2J/3faMq92LpLf6vtFBw/i9BnJ5Fg9N/tFpnC2cnKbs1vEB4mTa9EZMbh2PJxSHByeZ0iIxaDUDWEZYBs7J/+hp6Qkc6GyglLkqfQczGb2Zos8VxyUjs5e0dnLD0iWE4uhaSkXFFDupGqyUErKlamh0t+CHOGuFKFHLP3Wi5QjxOueBRhfs2gYsawOZiXoDqdeUVWHkEuS9DTTx8jC2KmlKRRg29q3EYtJHHZYzpwygvv+eEGw83MkaH8vGvIQ/aBoVMeX4IsZE4UZ27q9GNnhJWFltLVUbRPMOXgPpFLOnnKpizH0v0gkvEggV0h8f0LCJlgqD3dyLu1gpr/AGiySlKiRlIIbRwwDU6xQrxzFu+jN/ZonJx/aNTd9Q1PnD5Ay7VLCdGBOUHmK05/SBAg2Vp53HTpC8+YMgIYOahq9a62qN4gMzIypBApXU7+UDlQhmbPKC5NxZt6U84ylR/Px4jIQyri3Kp/KwyuXlSQkB7VI1+0KwILsRt+axCQQRRJZ2eCJxIBqcxPxM3dCuO4iJdSKl2D1YdIpJs2hgnL0OywwBItowfa9oEVg1cimlP7CB8PmE5SoElYKiNEp0cbmH1LURmDBDWAS58Bb1iuDNV4cvsUEwAClCL+DV3jKZbuQ9AGFG8xC3vXA/bq+gHOlN4knGpNCVNcFmBrq1onjIzl4+SPoZQktUgbnler9YynWnZZ6toDqLfeFZ2KSR2VAghxuPpaDS1EVJelug8oKrsycGu0ZmnQUufRukRUQpAe7X20DR4SnDD016bUgglAB1EMd7ainlSIEkwCFuGCjmAD6OBTTnEkSg4JIFruza2G9e6F52IlpepKtGbyMJYjitCwDd5NG2YWi1GT9G0fHyP0WCpbXqH9e+KL2p4SialwWUPhL17+l4wnis0moAGibBuZenrFfxDGKJfTy8DGkINM1h48k7NZVi14dXu5j5nooHsn6ecPcM9qFscrvmAYihBuSLWhDjUsqSSR+BhFDKxWSlRVz+fKO1QjJG0m1pm84n2nJSAAEF2I3PzvtAE8enqcZgWFQRRi/wBI1rAzxNZ/iFHarMWLaxZ4OW5KQCKggnUuHcaWaBwjH0SoxfSLqXxQeOgFBp6xdcEnKWFnV28XjUsfhsoBemljagv3f8Y3b2ZwKkYUKWWznNQOoCwYPtpHPlpQ0HkTqLTHRLKT2laEZdD9/pEJ0ha6Xp2Q1nrXbW8WxWlKWLF07VexJ2pAUZQwR5E36HWOOzzyqRJCQ1SlR7QFK8tg/Iwx7sKDZQAoAhV1Gtw/wjeLESMzg1a2nidKN4wrKSBlfK1RzJ/CYadDsQwmHS6i56t9oiANaHYFLecWM1yMrhtGDHmC1/tCf/jpRqUMTeovBddCFJ0lSUlVDcW8+cLSsIsqF6eDXZx0Ai3UXuwa35tHivyPd+Vi2l6AxKVQJIID5ia6V7hDslbJZqactoUUlRFNw4FPOMqS9Ap/O3p3xPHYB5k8FQJFbfP0jGMxxV2U9kuAVC9reFzCi0lndLCpJhDDKzlRccrUc1PI6eMVGKs6vGxqTt+i3wiwEFSbCmbVRJ/aL311iErCZVe9n1NQBqxqeiQGHjvDPD1Ilyfe0uQl9hq27uYp5yji50tTAShcE1BBp5fONT0CxGPXMWcgKdEpbtl6Ek2Ai7moAyoAJUBvR/mo25B4Wwk6SjMlCk5rf1PoOfWK2bgsQqapUspdVcy1KZIszDxpAwLGdiRKJQsBUw1rYauo6JFYAJqu0pJBQKF01JdmFH6NZusAxs3btzmbMQwDapHI6wdZShKAlVFJAAq71zFgbAfloB2RPuR2QAcoD0oVKowfbeAT1ynVVumrjlT+0VU6e5UQ5F2O4cD86QBWJ7JIZwHfQVo+5bSKoORZyca7ApGVgBRj38qekEmzEKQ4dzTZya6DupvFNMCiFZhpVj1YV0Y16mGQopYrNwCK2rrzYHyhNAmYxRAIOboP6ibl6v1itlr7QfsgO2pJsC2/0hvHTXcqIzM4AIclI0Fkh+bRUzVllV0o21WPIjzMOImS4rxL3bJqotV7ONPHxL7RQ4niJCqk9DuSR8wYQ4xjimYTU6jZx8RHNj3F4RnTyqWV6kt5v842jj9mbyehn/zD9kvz3NX7t4SGF94r58oTmXi44HLzEVLCqiNAxjdpQVoyTc3TLDhuAtlejinqYuZUoDbKCKtuCCOVtYnhMdLCmBIGWhSHtR7fza8oiJJd/icM5tQtUCjt6RzSk32bpJdE5axMSy75j3MQx6MY3rh8wGWksdm0BFD5xo8lICzmAopIvViGfwjaeATTnmSlM4OYHcWfwjnyq0Y+RDlG/ou1ZXd/zWBhCX511gxlnUW0jwCWe20YWcFA5hG5fk/TwgQlADl3wxMl7eXKJrl5a0c84AoRCA7168owVcvMQ/Kktq5esY7Oyf8AlAPiVv6etPykTVKoOydWbVocmKayQx/PRqROTL6lg8JslxEEotmYHygi5JyigYv390HxCE2JrctzAiUiSDQEnrvp8oExUVXF0NJWoh2SaRpycflAGimcDfnyNRG4+06ssiYmozUdtCQ9Tq0c54xMCSVA/vYPyVcte0b4lZ3eMqgy94pxHPlkucktFSLEi/OpZrRRTuJTMwlAFSisBIUQwUW2NRX1jKCBLnBTlVag2D18A57hGspxhStKjRiFU5H1pHTjhys3nOjbMfxWdKmLSnshk5lppdCeVnNDDOA/Vk5jMVlFaKHaF6EVJroIPw7iKZkpZLNkCT2XBIL10Lc4zIkOoFLErABOYvlLFTjQBm7oz/KLNl4Y6JbrKiWbtF1Fy6q8nCWGxhNeMJmpcljLvZtu4ByTCC8YZpoGRLGRIBuQHPmBDalJVMclxlA/4vnbQfCzwuhnhN7IWpDkrKaE5uznc8x8No9ICQh2uQTQkVNh0DeA767DYoB1qSqi1daBLDmKGkEmYjOAaAijG4ajgbmhfrDEMS1lwCAGGUm5BBIavIv4VjCsZ2HorMFNWrpJ3tt36QqkqKmOUgminuS5/wDlJJ5AwijFHKm1AVaNQqVTd2EIY/NxBmOVDKkvTySD/wARTbrCE6Qe0XfUPY8z/wDmJTJjzAAwSpKQByzg156d0Em4js5ava1HJGX08jAhmkcaW635fM/WA4gtJA3b1J+Yhrj/APmE7se5h4RUzZjhv7aR3xVpHHN02YBdUbFwuUEglRZJDdQaMOde6NZSqLnFLy5a0A8oMqvQYn7HpU5KicqiMtA9AUkuKaHWLPC4oJSSF/Clna5PxdKebCNSKCVHLtFhw2dllqQQ+YCuxd602e28ZSxqtFxm09mwScSv3qUFnUlJYjdNtnZo6HwHhhSSVBlZcoL0ZyzeLdwjm2BAnKlsCCFM/UAUPlHY0S8qdtC0cWfVCyzdUYKTYHWvziLliX8h36RnPTYb6x73yWF/OOY5aIBZA/NokpJ3f8cQKZNNAUmJJSzkgjmdYLAyVkVFYKiYWuO+FZsxhTl/aJmdyPhBY0RzJfd6s3hDHvdxbRvzaFQti9KjvozR5c0irvTWwezaw7ICJSVKP5rvHpCjm7NG05DnC8pah+7wvWGcOCSTbeCwopfbacP0zbqYdXb6xy/ialOskUSUsWualXpptG/e32OyGQxDhbgHVi47naNG4nh1mUHr2iKbZXc9SFCOvBpJs6sX+QIxavdzQEu+ZqXDVfWxEUcyWSQHfppqfMxccRmlKShyMwKx0dLDwCvKFSpOWYXAYDLuczE16eojqhrZctlhw1IQhiSQpylIYB0lu0rxo2rxs3AJqXWtQcIADsdSzA66+Ualwka37K1d6Uk910+UNcPxpEpaVHsqUknej6aC34YicbsuLouJK3AASQJjAf7nck9AS0ERiU9pITl7bC+YDMWDf8u8x5MxScxQyWSoh7ZU9l+po3fFBjcQXzHUMSl2Kmdzrc+fhmo2y2y7mYhgkvXMWfmS7aCg+I6NE5s0lJJEskFNXr2mfqb06xVrlJMsOyiQVs/JuywekYnN7pIbtdmoNg5Jfcm0FANTsb2kkjKHKiR8JzA1HVyO+BTS6m1SGBe4ZWmrtCeKSSkpzApSkmmmVSEv0NUt/TGcMO3MBP7UpDH+lRLd484qtCvYXCIOULJADEjrmKn6atDS5jhKsxugHZyG00qYWTNAAQaoAvoCFtXehhbE8RYLKR/hgpI8Gpzp6wJNsbdFPxKfmI/0tvqWveK1VoYxM5yeZP56QqtXpHbFUjjk7YMmLWeezLNajysIqI2HheDM9MuWLqIHc9+l/CFkdUwx+xUEpVzI0LUIt4Rc8L4UuYUFCStBNWB0HXrGJPA3xZkLPw2a5A+0dd9kBLQUhKQAKA8xGd30U5JGqcP4GuVPl/4ZCFVdqAsNdI31SilIr13i79oCn3aSdFPbViIqQAR2ad0ef5SqdETlyFpan3HV+sEWxZnofKJlJsbac3tAkJ8/wRzGZJShcudq91RHlYg6/nIR6YmrA/g+0DycuvdAFixmBIKq1MZOJJqE053g6HqWod/nvHs3WBBoWSoE0Jp4v0ggSpSS7nSnKzjwhjODe35+d8eXi8rWbkdq1goKFpQbs1cPccg8SSCk5nVUWG8SBQSdTzJodYKlYDMabOWhUx0cr/iFinxaNQhKR3lTn5QviJwyrJ+BMzL1GRn7swPUxDj5zYv/AFTST0Ci3WgHhFdPzFc2WScqiVVpRJdXokd0ejBLil+HRj6EOIzzNWCQQEhu4KJt/uiOOmB1IZNNqsU0Z+gMN8RkqlykKAFTTfy3YmKv3NC1wH9D9Y6Y00ErTosMNiKAJd0guSB+41LdAPCGsNh2zJdsw7PMhQB9IrJQYtZ6P5QxPQUkgaZh3A+hiX+FRf2XEjiWeWtCd0j3hNMovet28hCM7EOEObnyYMT4xXIJAIB/aPUFvTxgctQdlXBr9D4QKCQPIGnzSFAuRlcDSldufzi1kYnMgC6nCQD/AEgIT5+p2MVUyYCWGulWjEidlU4NKmupYt4Ew5RtEqVMspePUn34OU50BIBLXU9BqWYxjAzACXYhUxu63o8UmMxBJzO5Jzd+3kInKxFVbPm7yGI8zCePQ+ey7xU5KlKURQIDNu6jd2ufSK3HpCUKT/VmD3yjM3kTGUzSFHRKhnIf+UkpD7OfSFcVNCgGuQzVtVvImCMaY5S0IzHBY/msRUX74PjkHMegfw+0LgR0J2jnemeliOgfwywLrzEHYeH940aRKJLAVMds9jeHCVISW7QFdiafjxy+XkqFfZUdJsVxPDEpxUyYzAoyP/Ue0T6Dxhf/AN3lJeWaGStSUpAaiVUP9RN35xf8Zwy5slSEABZHZ6iz+HnHJ+Jez+J97/kTcx2S7nqlxGfjZU402ZnZeF+1cvFS1JSe2mp1YZh4QVOJDsSRz3OkUnsl7PpwclmeZMA94o77DYCL2XLIBYav5RyeRkU56AKqdRy4PIem8RVN0qQLd/ygSkqq4IsxHp6xNSRRqm/m8YjaILnOqxchmeMZSWrXaMqQQXNToCzN1ECWVF2KaUBbneFZIQE82eCqT/SqBlRHxkNZwacox/5ICmYUprBaQ9AMTjcqHN9uUTwDzADmDE+mjQRAAtpuzVsIxJWlCgwYC4Apz9bRpQ1Ft9E5qEIGYVIrv+CK9U4kkhQcAnpSLVC0luyTq7Bm7oDNSxaiXozB7QmmU0+2c443hAmcgm+U/Tvpm8ojO4MqZMSp2QUsSbAlSgoDuDtuRDXtXNP6mWlyWlkl+9rd0K4vGH3SQQcoQFKZiXKwkXFCWV5x0x5Ujqh0S47gGkEKKU5AABcnLQDw9Y0vEkg/60/do23jOLE3DBQJ7JD9DcGNSx5ZKTeo8I3wX7FkMYuYFSgofzfKLTg+IStUgEuSVAhrOwS/eTWKCQrslO5eL72OGXEJJbW+7GvWNciSizFW2W/FOAq99kSliokC1cqkDv8AiHcOUa7xjhMyQs+8FS5jpHtDOEqdh1VK3UkitUr7JYX18oq/bySlSkMX7B1/NdI5sWaSaTK4tnOSkxL3ZoeRMOKlArI0F+68OT5Aygg/ypA/1K+0dbyCUCvxWAISD/SDCUuUXblGxcSSRRJolh1YNWCcDwWX301gRLQwB1Uv4e4AExKy/wAlShs8nh//APOtah2jLcDkyfCNfkICFJUbJHmR942ziOJBlsG+EA8hcxXTcEnKCBfbx7ozhOlv2XKNlBPV8XQAeJMLiLDjUoImHL8JHzeK9CSTHVB2rOaa3RcezGH95NDEPYD0PR2js2ExYQgJSlkj0/vHMP4c4QnGyv5WdXR2HnHZBhsjkX2buFY8zzHcy3/lIVMxKmU5G+ni8TBdwlyeunpHsylO7AULEvbzflDKZigwYtukBuraxxtGaQD3RYKII7+ffDnuFKNVFmoW/KwfFClQ53A2haYFMCHJt3VEFbB2Q/TJA+Ortf1G8BVRTJJOsemSyA5JaoNKtDFAKkMW8fx6wUKhdCql699o8VAbDlu+0SSpAHK2l/z0gKUy3DuXtCoVETLQp3fl0ga8Ml6JS3P+0GmAObMbXo39hAxiDoUtzvBr2FhlS10Lim5Gu8ZXiFCiaU5NTbf7wlNExwywQaEnM1r922sRUpY/f9KOKUc+MdihZ1cUGmYiYzFSaioSC8eUpRZ276HubujCcMC6gUvZxSm3jGDIQFWK1DXN2eYrehuLRXxj0c89pFKM+esggJQAKUfO9PCIy+JS1SwD2XSkEG5yk1AftdomnO8XntvKqhAypzKBXUMUBKlEE+V40rHyEe+ZVEy5XvGGoJCmB/3FvwxrGKaod0R4jjjKSZQY5tNA6SHpf4n7hBcPwk4hSZKGfUl27Ic/SKRajMnp0chuQHraOs+yeBCZTh8zq2qXAPfSLn/CVdkXys1dHs+jLMkpGUHESGUoOoBaHUMzc7bxXzuGLkYv3KM2bOMhIYmxB2MdM4fLHvJ2Zyc6dBUhAbwqIPizLBSpSUlQNFM7HTmK7Rg8zXYroArASwSskKILgqylTgFm100jRuISJ2OxBFgDU2ZCSxpqeQ3joU+aKUZ20+drvA18MUC4DaMaNuxHdBF0Wn9nOMf7NH9UiQlYSVpKnI12pqwhpPAFS82cZkScuY1rc01esbljuEn3sqeUkqQWdNQzFiToQfWGlozJXmNFqKWN7N8otztdjXZzPHYW5e7H5w3JWj9CZYLK96DN3U5CQ3LLTxifEpiU5hQsfSkU+FUtSJigDkBSFEc3brBHaHLsFicSgILJuSD0t6QjwrFKVNyqUQkkg7V5QLiU9uyOv0hPCTyhYULgvHTDH/LMZz2P8YmBWUD9oFdCCNPCDcFwiFZsxIJDAtYGj95pFVJJLDoPC0br7MYHLPlJW/xChHZ/OekE/wCIUOO3Zsfsrwb3U4LIyj3eW91BYI/+Y2lHFbXoa3tBUSEVpRgHrcEm2l4MmSkCgRuXAox598eXOV9hOSk9DElYUlw5e8Z90wA7Smt3/LrAZayQ6SL2YeBq14W91MJO/I/KM7IutIslrAc1HNRYv30gEtSTXMoAEEEsfLaIBCiCLgVq+nkYCJoFT5CCxXXaCOlSrgg3qbfT7xCZPCCBozCnKAyClRO41NC34IPNGZJAp0LmtHH3hWDbZhEtKiHApuCPpApWEzHNmAD6WY/ggsuQoAOpg9PpyiSDU9nLW7s798J/ot+yU1SEJZQ5u96xhC5TUFO6FZ2ElP2iW2BfwJtrDKJMpqM3QwJNvQUBW67ISprG48dIhMTLQBmYPoB3RYJQQnMAydVNCxlvSin30725RtzaZXIFJJV8IoQ/KvrDCnCdO5u7W/1gHuglknsuQafIv0iZAJDMBYVrX1g5v7HaNB/iAFqUQkVbtUDs4Zg93jSeILOaZMYnOgJDlyAQH62IEb17fTO1lp7slyQP3M1eV41HHSCJB8dLX3sGv0ju8d/zsqS/kouHKJmymcHOkODX4vK8d24VwtMpPu+2aNmPnZr1jgEtRCgRQguOsfQnCZ2eRKmpD50Bdh+5IoS13ifOtU0ZRYlgJqf1c6UmoTLllTvRTq7xQiLydJBFE6RV4Lhplz509IdU4JcMMoKQ1CRQfmkWEucbFhpVxy7o4m/o0TfoGggXZTaAMQd7xn9OhyXd61uPlGXqTvoPykFCQUsbNrypE8mS2wcqRUsQzaEv6wHE8OC0KB7OYaAPSg3HrE0pQQClnLt15aw5IQoi2jFySO6ghcmCk+zl3DvYuevEAT/8gKIJSupYUIpZ284v1+ystIKUKKJV8jklShckmwZhbSNmlIAcEFRzEahg51tEONhpExhlOQhybaCLeecmPk7OB8WkFMwj5wx7P8PM2YoVogmg1Y05UesC4ql5h+e1Y3n+G+BeVNXukjpsSe+PTy5HDDZL/wBGlYHD9spUHAJtRmtbXlG8ew+DWrEEzCaJICTQguwILV18Y1afhlS56qpSaE5rAqZTNqBHQPY2SZhMxK86wkDMXatTlswDpEZZ5/xZqtRNm/RhRcLUnQ1od2+sG/ThFsxOzR6ZnAFAW1EHlTiU1odTXxLx5rbMuwQBTZ2N6a9bRlKQLivQ110hhWI+J2bcVrzrQ8ucDkE/ESC3I3hWS0yWelnB35feIiZLqCW1If8ANoyJjVzByPE8togsSjRRActShPOz6jzgsd/YEYnKo5UO53r4aRmROKz2kFNdDZm51Me91KuKEVv+ecQK81AWal/lBvsWn7H/ANY1HqKc9X/OUDGICviAJ52eusJGQMxZddWO+sElSFJBLjLbm/KFb9jT/QipAUBRKmcs9ekDTh1tRCvzvgYm1UnMEk7+g7nhlK1igalPiMFCujXsXxmYEgMwaxPeWhJHFJlCMw1o7ecW+LkOO0XDbHo3c0B4nwcIQ8taVGwQkvVrEM4jarBWK4jiylijA83HidoQOKUS6iSdGP3t1hiTwtfxEhNKjNYdBaEuJSghP+LlCTqCW6feGkmxp2az7TY4qmBJ2pU9fF3/ACwEoM2XlJCXoK67GtSW8Ya4ph0sV5GABZndxQV2rGfZzDGatKEpclQNXa4qa7Ozx6WFJwpDcmahi8CuV8Yat/zxjd/4fe1k1LYZfalsSjdLVZ/5b00jHtH7PzlsnKtXu1Mba3b8pFZheCTJSgqqGVSh569BCnOGSDjPsjo6hL4ulqgu++nQwZXtCkGiHBu7eUaphverFBmKQ5YX6c2ePZibjuOlNo8twKbs2iXxdHMerd0Z/wDKSR13arRrCkkhmI6CvpFdOWmUo9pRvRRtYxSg2hWdDw2Mks7oF2oAe7w1hvDTwoZqjS4Yee8cjn8QWq2YD0+sWPBuITBcktSrMR390OWJpWCn+HSjMy3Pfvr84reNJBkqdZYhmcOxpv8AjiNfn+0ZQkkoTFViOPrmy8pHZP8ALYXEZrG3srkaDjppKy7XNe+kdS/hliHwjZTRRCiLFiWcnSptHJ5w7R1A16R0v+HnG0CR7l2mpdkkDtJDkNvoKx6nlx/8tCW3s1/2iUteJmskXZ2ctYkA7v3AiNs/h1iZY94gXLKoXGopZtKUjUPbBK0YiYpaSEzBQmz6WoLE+EN+yvFfckFUwIoz3DBna1iB3HVoh4+eHX0W5ejqEyUoKcED56eHSHZYdL6tQHUt4vCmBmMjMCFAiiksRXUXiUrOVAK7AZklISau7nakeW1RHGjM1ahRksegLnmBHioqAbdqdftrAJ3DSSTn56BmvQvAk4UgtmpZrv4w/wDoV9jv6ZtKu5rziE1KQQ99GHjWImeQzJcVq72NzzhhawwYP2drflYKFxI5UkdpiNmrQtf8tA5aZZsggCtQW9YJQB3SWvdx+d0SnTEgdrcCzDesLi2OgUtGqUJZwNX2pDSEpJDtrffeFRiCliK6NT6xmXOBunLs/naANBFYdN1ZaHb0MTUlOq0g7NAJkoKCagB+ddubQqqSASApuQZh5QUO6BfqgCGIBIB1zVe2gEFXPzuM7izGtSPX7xmPRSk7oIx9A5eEBSo3fRmpqPnGVYVBopL0atW8XjEeiui3GmJ4zhUldFJBApcih3aIyeBhCgZZUk7kC3XlHo9GkJyXRSp6LAKWVEqKS9XI/vWIjDE5gwWDVmerad3KMR6Gly2zTimraMTZCypkJSlIFt+8aiBqkapD0ZQbzD/lY9HohpA8caKydgpzkZv2uCCQx7raQpM4WpSQJoBo+YV013LXj0egujDihCdw9vhQxFbEUjK8MWDgpHfpHo9D5MTiBWFCgS41t84Vny1lBBQEuCOdXEej0WnRNaNdXw/tqzAFybGgAr6RacHwmScFo1S4FmL6PGI9HXkytwr8Jov+I8NmT5Z7CXUQM1KJKgVkbFhfnzim4DgliaEzEklJ+FQVzADEVDeXfHo9GPj5Wv5LrRvPDJhlpIIJBP7dKl2ToOnKLOXiSWbbU2q9Ocej0c2RLmxqKuhxSQxNa08wSKtoPOASif3HTUVDBrx6PRm+xyiroHOxIBFSe+29r9OcL4rjAcZQT3iu4j0egsS9mJPEkkhw1b9YfGQMoOSRdVW37o9Honm+iLZKwpW23N33N4wVqBSSggX572Fqx6PQRdiu2ZnT7AJ51v4a6W3gMxZB/wAs/nSPR6NkXfo//9k="/>
          <p:cNvSpPr>
            <a:spLocks noChangeAspect="1" noChangeArrowheads="1"/>
          </p:cNvSpPr>
          <p:nvPr/>
        </p:nvSpPr>
        <p:spPr bwMode="auto">
          <a:xfrm>
            <a:off x="155575" y="-1790700"/>
            <a:ext cx="468630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pic>
        <p:nvPicPr>
          <p:cNvPr id="65540" name="Picture 4" descr="http://upload.wikimedia.org/wikipedia/commons/c/cd/Baudet_du_Poitou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2214554"/>
            <a:ext cx="4686300" cy="3743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85720" y="1000108"/>
            <a:ext cx="4357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i="1" dirty="0" smtClean="0">
                <a:latin typeface="Arial Black" pitchFamily="34" charset="0"/>
              </a:rPr>
              <a:t>Diagnostic</a:t>
            </a:r>
            <a:r>
              <a:rPr lang="fr-BE" dirty="0" smtClean="0"/>
              <a:t> </a:t>
            </a:r>
          </a:p>
          <a:p>
            <a:endParaRPr lang="fr-BE" dirty="0"/>
          </a:p>
        </p:txBody>
      </p:sp>
      <p:sp>
        <p:nvSpPr>
          <p:cNvPr id="3" name="ZoneTexte 2"/>
          <p:cNvSpPr txBox="1"/>
          <p:nvPr/>
        </p:nvSpPr>
        <p:spPr>
          <a:xfrm>
            <a:off x="1214414" y="1571612"/>
            <a:ext cx="6143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b="1" dirty="0" smtClean="0">
                <a:solidFill>
                  <a:srgbClr val="FF0000"/>
                </a:solidFill>
              </a:rPr>
              <a:t>!!! Grande variation saisonnière !!!</a:t>
            </a:r>
            <a:endParaRPr lang="fr-BE" b="1" dirty="0">
              <a:solidFill>
                <a:srgbClr val="FF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71472" y="2500306"/>
            <a:ext cx="35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u="sng" dirty="0" smtClean="0"/>
              <a:t>Concentration basale ACTH</a:t>
            </a:r>
            <a:endParaRPr lang="fr-BE" u="sng" dirty="0"/>
          </a:p>
        </p:txBody>
      </p:sp>
      <p:sp>
        <p:nvSpPr>
          <p:cNvPr id="5" name="Étoile à 5 branches 4"/>
          <p:cNvSpPr/>
          <p:nvPr/>
        </p:nvSpPr>
        <p:spPr>
          <a:xfrm>
            <a:off x="214282" y="2571744"/>
            <a:ext cx="342896" cy="28575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" name="ZoneTexte 5"/>
          <p:cNvSpPr txBox="1"/>
          <p:nvPr/>
        </p:nvSpPr>
        <p:spPr>
          <a:xfrm>
            <a:off x="500034" y="3286124"/>
            <a:ext cx="34290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/>
              <a:t>L’ACTH plasmatique est augmentée</a:t>
            </a:r>
          </a:p>
          <a:p>
            <a:pPr algn="ctr"/>
            <a:endParaRPr lang="fr-BE" dirty="0"/>
          </a:p>
          <a:p>
            <a:pPr algn="ctr"/>
            <a:endParaRPr lang="fr-BE" dirty="0" smtClean="0"/>
          </a:p>
          <a:p>
            <a:pPr algn="ctr"/>
            <a:r>
              <a:rPr lang="fr-BE" dirty="0" smtClean="0"/>
              <a:t>!!! Aussi    entre le mois d’aout et octobre chez animaux sains!!!</a:t>
            </a:r>
            <a:endParaRPr lang="fr-BE" dirty="0"/>
          </a:p>
        </p:txBody>
      </p:sp>
      <p:cxnSp>
        <p:nvCxnSpPr>
          <p:cNvPr id="8" name="Connecteur droit avec flèche 7"/>
          <p:cNvCxnSpPr/>
          <p:nvPr/>
        </p:nvCxnSpPr>
        <p:spPr>
          <a:xfrm rot="5400000" flipH="1" flipV="1">
            <a:off x="1393009" y="4464851"/>
            <a:ext cx="214314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130" name="AutoShape 2" descr="data:image/jpeg;base64,/9j/4AAQSkZJRgABAQAAAQABAAD/2wCEAAkGBhASDxIQEA8PEA8PEBAPDRQNDhAPDRAOExAVFRQQEhIZGyYeGBkkGhISHy8gIygqLywsFR4xNTAqNScrLDUBCQoKDgwOFw8PGi0dHyQsLCkuKSkqLiksLSkqKSksKSk1KSo1LCwpKSosKSksKSksKSk1KSkpKSwpLCksKSkpKf/AABEIATYAowMBIgACEQEDEQH/xAAbAAEAAgMBAQAAAAAAAAAAAAAABQYDBAcBAv/EAEQQAAIBAgMDBgsGBAQHAAAAAAABAgMRBBIhBQYxBxMjQVGBFCIyM2FxcpGxstEkUoKTs8FCkqHSRKPh8BUWNENTY3P/xAAaAQEAAwEBAQAAAAAAAAAAAAAAAQIDBAYF/8QAJxEBAQACAQIFBAMBAAAAAAAAAAECAxEEMRIUITNhI0FRcRVSkRP/2gAMAwEAAhEDEQA/AO4gAAAAAAAAAAAAAAAAAAAAAAAAAAAAAAAAAAAAAKZvrvjWw1WNGhGnmcFOU6qlK120lGKa7L6sqVTffaL/AMVl9EKFFL+sWdWvpdmc8UdWvpNmyeKdnYAcWrb9bRX+Ll+VQv8AIaVXlB2muGMn+VQ/sNfIbPhp5Db8O7A4PS5Q9qN/9ZPvo4e3yErQ5Q9pRs3Wpz7VUoQ1/lsR5Db8K3otjsYIvdraksRhKVeSSlNPOo3yqUZOLtfq0v3kocVll4rks4vFAAQgAAAAAAAAAAAAAADxgcv5S5rw2K61Rhf+aZU3PTgT+/lXNj6z+7lgu6mv3uV2jrn9Ej0HTTjXi9J0s41YterK6v2mjVRnp1LwXqNeqzqdNfNLiSMamlvQY8DhlJxfbGd/99x9RVqkl2KPxl9BGPd2fk+qJ7OpW6nUT9D5x6FjKdyZ1PstSPVGrdfihH6FwR5vfONmU+Xnd042ZR6ADFkAAAAAAAAAAAAAB4z0Acb300xmI9t/IiBwb8ar7X0LBv8AL7dX9cf0kV3B+VV9r6HoNN+nP09N0/tY/pH0n4vv+LMNWRnpLxe9/FmGojp+zaz0Sey5eR7Mz6qrpn7EPnmYtnf9v2ZH3N9M/Yh88ysrGdnUOTJ9FW9uHysuxSOTJ9FW9un8rLufA6n3cnwep93IABzucAAAAAAAAAAAAAAABx/lAX26t+H9JFawnl1Pa+haeUKP26r6ofpIq+F8up60/wCiPv6L9Ofp6Xpr9GfppUlp3y+ZmGsZo8H7UvmZgrM6JXT9m/s9+b9Ul8T6qPp/wQ/UmYdnzXRr/wCi9yMtTz/4IfqSKcueOocmPm6/tU/lkXgo3Jh5uv7VP4SLwj4XUe5XwOp92vQAYMAAAAAAAAAAAAAAAAHJ9/8ACz8OqOSajJQyW4OKglf33K5TwMU205Xlo9X8DuOO2bSqq1WCklwvdP3rU5tujsynXr46NaLnGljZ06Sc5LJTUINRVmtNWd+vq5jjMbH0tXXTDCY2KRiNi63g5a3flS62a8tkTejT/qdmxO5OCt5l6f8Atq/3Gi9ysDe/Mf51b+4189Pw2/ksfw5fhthxTTbacXeNnLRmxPAwTclKTk+PF9dzr/8Ay9hVBWoQ4Ljd9XpZWt2tmUZ7UxVKVNSpwpYacIu+WMpKtmaV+vLH3Eedn4U8/Oezc5LKNRUq0pJ5JSgotrW6Ur/FF7R8UqEYrLFKMVwUVZGQ4NmfjyuT52zPx5XIABmzAAAAAAAAAAAAAAAAfMmcu3W2tSoYjGTqOSjiMVKtSywcnkcIx17HeLOoz4HJXsOacnnpRjpKDnOylnzOME7eVaEvRpxN9OGGXPib6cMM+fEt2K35wdms1X8p/UjZ7+4Nddb8r/UrmM2RLm3N5csaUKzu3myznljHh5Ttc1do4HDUnzNTnXV5tSlODjzcJyjmjBQteS1V3frOiadbo/4avmru+UDByjZc9+Wv7iM3P2nCe1qzje1ajSVO61vSVTNfs8tWKvhdjztFuUVGUaTTvJpuq7KK046P3Fj3R2S6e0YzTUqbdanB65nli1m4W4xku71EZ6dcxtlZ5a9cl4rpyB4j04XIAAAAAAAAAAAAAAAAAAD5mtDkdbeGpJzi4U3e0VeDllcVKOaN3xtKX7HXWjVp01bgvcbas5jzzOWuvZMOeZy5LtDbVWdHm3CKi40oycabU5KmrRu7kditv15Rccsc0oKlOoqVq8qa0yufqSR07bmJxMaklSg3TWHlKLjSlO9fpPF0Vv4aejavfruQuOq47K3TV5OFWNJVKMYJz59QpVamt4rI3Nx08jqvY6Jvn9Wvmp/VUv8Aiby0IU1Uy0EnF1I+NKpe92lpZcEiZ3J2jUntKnCUUoxVeatBxazRby37LylZeksuBnKUYylFwk4xc4t6xk1rHuZJ7O89H8Xysrltlxs4Uu+WccJ1HoBxsAAAAAAAAAAAAAAAAAAAeGCnwM5A7ap4h83zDSXjc5fnnpeNmlTktePEmIrc2jScqc4p2coTin91yi0n3XKzR2ZWpypJ13UhTVXnHKU+dqyk1klNeS2tdVbhG1leJJbSw2LlBRpzcL04+NKbUoyVOUXFrje7hK9/4eKfGvYvAbQUZR53O8jimsQ4JvnFlkrptNLM9Xdq0XJ6yLxCcpcTe2d56Pf8rKvTwOLzvpXbpst6stJSSyTcVZWX3dbNPtLHsSElOmpvNNRam7t5pZXeXfxt1XsTewsYAMlgAAAAAAAAAAAAAAAAAAeM16fA2Ga9LgTEVH7er1IUZSpRlKpooKNN1dW0ruKd7dbfUk9HwK7PH4t1lGWHjGlzjWdNyfNptXaaVrqz67FtxJFYhal4qw0lqbWBl08NL3zXemnis1qRnwlO+IpOzeVz4Wsrwau76+74E3sLAegGS4AAAAAAAAAAAAAAAAAAPGa9LgbDNaD0JiK+MQyJxLJTEsisQXirHSNjCv7RS0b1nwbSXRy1aXHvNeibWCp3rwevi5n6NYNa+8m9hPAAyXAAAAAAAAAAAAAAAAAAB4zVh+/7m0aUH8X8SYivnEMisQyTxDIuuy8VfNHie4XCSeNp1FZRipJ+NPM7wkrZfJtdp3PKHE2cN5+no3rLg3ZdHLV292pN7CfB4j0yXAAAAAAAAAAAAAAAAAAAI9S4+t/EkCMvq/W/iTEV8YhkbWZIYhkbVZZD6oGxh4/aKWj0lJ+ro5LXT0mtQNjDrp6Wjdpy4cF0U9Xp9P2LXsLCADJYAAAAAAAAAAAAAAAAAAHjItvV+1L4slWQTxK52ULSvmlrleV630l3kxFfWII6qzfxL0I6oyyGSgZ8NUXhVKNnfx5p6ZfJcbPr/i6jXw5sYSm/CqckllUZpu+qbXC3++Ba9hYwAZLAAAAAAAAAAAAAAAAAAA8ZVMn22crdTjfW105O17W7OvuLYynPa9Lw+eGVPp1mnKSirqg8zU3K3BySjbtfoZMEliWRtRmbb+IlDD1Zw8uFKpOF1dZowbWncVbdjH1p4NYitU5ypVldJ2jCMOcyKMUl633ojxcZeF0YdPctd2fMn+rRh2ZMNipLGUadrRedtteVanLg/Rpf1ogd18RKcq05O93BeiyzWsuwsmDrx8Jpw4yalJcNPFavxv8Ae4d9jTnmMc8fDeFiABmqAAAAAAAAAAAAAAAAAADxlTqzxHhko5UsOpTm6maLcrxyqgocU1K883C1kWtnLNs7ax1LGV4xzc2q08majmjkb0tK3DvNNeHjvDTDC53iLfj34rTWZOLuvvacO85zTwtak4U6OGx3g8pKcYznSyUJyq5c2W2d5VeaTa1tdEnit6MVZaU7ta3ptfuR896MV92n+XK3zF/L8+tdOvHbhLMb6LVuxRy0srpTpPTMqji3J243Ta7VZMlcFs++Pp1+yk4J3V07SuuF2mpL+X1FOw23sU0rKN7fw0r/ALknuftDFVses8pyo01NTtGMYRk4aKVktdeDL3VxjWOWrL1ytdIB4j05WAAAAAAAAAAAAAAAAAAADOcuVt4auvHCL+lZ/U6MznmOUae305ac7hZRg+ptTUmvcwir3ki0rpPTrSZgqUo9UYr1RRsRqLKrNcDFVn6V7ieTljxPk6dhTeT+p9txsevwmX6MC3YqXiu76iq7i4T7Ziqi1Tqyd7W1yxi/g/cT9kc+q/AAqsAAAAAAAAAAAAAAAAAAAUflL3Xq14U8Vh3bEYRucUuMoriXg8YHO9ib8wnTXO3hUWk42blm9RIveqn92pb2P9Tc27yf4XEz5zxqNXrlRslL2o/SxFx5L+rwueX0Qd/nLeinFae1N7lPo6KlKc9Iq3Wy1bobGnQodJ52o801xy9kb9urv6z3YO52GwnjQTnU/wDJValP8OlkTpFq0gACEgAAAAAAAAAAAAAAAAAAAAAAAAAAAAAAAAAAAAAAAAAAAAAAAAAAAAAAAAAAAAAAAAAAAAD/2Q=="/>
          <p:cNvSpPr>
            <a:spLocks noChangeAspect="1" noChangeArrowheads="1"/>
          </p:cNvSpPr>
          <p:nvPr/>
        </p:nvSpPr>
        <p:spPr bwMode="auto">
          <a:xfrm>
            <a:off x="155575" y="-1790700"/>
            <a:ext cx="196215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pic>
        <p:nvPicPr>
          <p:cNvPr id="48132" name="Picture 4" descr="http://img.diytrade.com/cdimg/1227365/13552584/0/1279614468/EDTA_Tub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5086268"/>
            <a:ext cx="928694" cy="1771732"/>
          </a:xfrm>
          <a:prstGeom prst="rect">
            <a:avLst/>
          </a:prstGeom>
          <a:noFill/>
        </p:spPr>
      </p:pic>
      <p:sp>
        <p:nvSpPr>
          <p:cNvPr id="11" name="Étoile à 5 branches 10"/>
          <p:cNvSpPr/>
          <p:nvPr/>
        </p:nvSpPr>
        <p:spPr>
          <a:xfrm>
            <a:off x="4572000" y="2500306"/>
            <a:ext cx="342896" cy="28575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2" name="ZoneTexte 11"/>
          <p:cNvSpPr txBox="1"/>
          <p:nvPr/>
        </p:nvSpPr>
        <p:spPr>
          <a:xfrm>
            <a:off x="5072066" y="2500306"/>
            <a:ext cx="378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u="sng" dirty="0" smtClean="0"/>
              <a:t>Test freinage </a:t>
            </a:r>
            <a:r>
              <a:rPr lang="fr-BE" u="sng" dirty="0" err="1" smtClean="0"/>
              <a:t>dexaméthasone</a:t>
            </a:r>
            <a:endParaRPr lang="fr-BE" u="sng" dirty="0"/>
          </a:p>
        </p:txBody>
      </p:sp>
      <p:sp>
        <p:nvSpPr>
          <p:cNvPr id="14" name="ZoneTexte 13"/>
          <p:cNvSpPr txBox="1"/>
          <p:nvPr/>
        </p:nvSpPr>
        <p:spPr>
          <a:xfrm>
            <a:off x="5143504" y="3000372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&gt; 27 </a:t>
            </a:r>
            <a:r>
              <a:rPr lang="fr-BE" dirty="0" err="1" smtClean="0"/>
              <a:t>nmol</a:t>
            </a:r>
            <a:r>
              <a:rPr lang="fr-BE" dirty="0" smtClean="0"/>
              <a:t>/L</a:t>
            </a:r>
            <a:endParaRPr lang="fr-BE" dirty="0"/>
          </a:p>
        </p:txBody>
      </p:sp>
      <p:sp>
        <p:nvSpPr>
          <p:cNvPr id="15" name="ZoneTexte 14"/>
          <p:cNvSpPr txBox="1"/>
          <p:nvPr/>
        </p:nvSpPr>
        <p:spPr>
          <a:xfrm>
            <a:off x="4786314" y="3500438"/>
            <a:ext cx="4071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/>
              <a:t>!!! Faux positifs en automne!!!</a:t>
            </a:r>
            <a:endParaRPr lang="fr-BE" dirty="0"/>
          </a:p>
        </p:txBody>
      </p:sp>
      <p:sp>
        <p:nvSpPr>
          <p:cNvPr id="48134" name="AutoShape 6" descr="data:image/jpeg;base64,/9j/4AAQSkZJRgABAQAAAQABAAD/2wCEAAkGBg8NDQwMDQ0MDQwMDAwNDAwMDQ8NDQ0NFBAVFBQQEhIYGyceFxkjGRISHy8sIygpLC0sFR4xNTAqNSYrLCoBCQoKDgwOFA8PFCkcFBgpKSkpKSkpKSkpKSkqKSk1KSkpKSkpKSkpKSkpLCkpKSkpKSwpKSkpKSkpKSkpKTUpKf/AABEIALcBEwMBIgACEQEDEQH/xAAcAAEBAQADAQEBAAAAAAAAAAAAAQIDBAUHBgj/xAA6EAACAgEDAgQEAwQJBQAAAAAAAQIRAwQSITFRBUFhcRMigZEGMqEHM1LRFBUjQnKxwfDxJDRTY+H/xAAXAQEBAQEAAAAAAAAAAAAAAAAAAQID/8QAGhEBAQEBAQEBAAAAAAAAAAAAABEBEgJBIf/aAAwDAQACEQMRAD8A+zAA2gAAAAAFIAKCAC2CAC2LIAKCAC2CAAAAAAAAgAoJYAAAACACiyAotkAAAAIoAIoCWAKCADQILAoIUAAAAAAAgAoIALZAAAAsABYsAAQAAAgAQooILACxYAFMgDQBAAsEAosgAtlsyUClsyCK0CACggKKCACggAoIAAAAAAAAQIpAAAAAEAAAEAoJZQKQpAoaSJE1QGZIzZqT4/0MKLfuEVFNqK6Oy/A7O/0ZKrjAarqQqNAgA0LJYAoILCqCACgECKCACkAAAAAQpAFgAAQAAAAAAAoIUCxNHG3RwTyt+iEHZvhy+i9yJnGpfKvqRPqxBySypJuXCSbbfRLuzrS1y+bJurFCMX2c3JWri+Uver57FyTjOLhLmMoyjJcrhqmu/mebLTRxZcGLHOb+Jknkm8knllsjFurburm+tv5jWYlezj1MnFOUbtK0+q73/wDCQ1GObcU3GSq4y8m+ivpfPRWeb4r4jLCoP5FBuSy5pvbHFGqjLnj88odeKs5dGksWKlJfJGVT/eKUlb3P+K27fexFr0ZY2v5rkydLLqnhScXK5SjCGNc7pVxGPbo232TfkdmOqulOPLdXDo36ei7uiQcgNKKkk4tSTVr1XddzJBQQAUEAFsAAUEACwCAUEAFBAAAAAAgAAWAAAFJYIBjNLj3OBs5sqtHAzWI5I5qXp6nVz6id9o9kbcf8rOOXKNZg68s/qIZE5Rk1FyjajKSW6Ps/Ixlw+ZxUajLn1mTNvhLE4rjbJTqnG266c3wuqqvc9HcmeSsrXnx2Zpamu8f1X2EWkdHnjq/ibt2KU3kcpST+GlCcPhRg1atPC7jXMJX159R5ErcqSSdt9K9WdHHr+/3XK/mi6vWqOKU0+m1N7klFOSTk3TpJNt8PhMzuDnxZXkyy2tLDCMG2nfx5ONx5/gSr3bfZ321qJqk0p9FfCtvrJ9kuys8jwR4JQln02FYFmknkjGMY7pJcNqLcXxJO11s7uo1Txx3fDyZUmk44UpTS77W1f0t9kybiu5DUwlwm1Kt22SpqHPzP+FcPr2fZnJ29enqeN4QozwxySUnkzSeXK8mOWKbyKVcwlzFLakk+iijuXKFyjNVUpS+I/lbv805dkvLhf6SDuizo6bxKM4RyVKGOacozmtqeNK/iyviEX1XnTXrTD4zhyZPhY8iyZF+aOO5OP+JdV9USatd8HHHIpXtlF06e1p0+zNWBoEsEFBLKABCgAQAACAUEAAAgFBABohSNARmNpslFHXzLn3RxJHclBPqY+CjVR1XjOLJgXmejsXYxLAmKPIyaZrocEk11R7GTTv8A4OGWE3npmPJaCyNcp/Xo/ud6elXY4ZaQ1UjOLxBx6r3rg7uHXxl/vn7HRel9ThnpWun6Emate2pp9OTw/wAQ5M8t+HGs8sbwpbMeBZceXK2/7LO/zRxtKKuLS5nua4TQ1M4eq9ev3OGScs8c8crxvfCWSFNfErZFxck+Y7ItU06cm1ROSuj+1D8YPw7QSWOW3U6lvFhfXa3+af0Vv3o+HaXx7U6aKjh1E083z5am5Nxt/LJ9VdNv0ruftP255HPVaBK9n9HzSXbe5pOvoonzGN0334/39jG7ua1K+t/s9/Het1niGDSzn/0zuM9qcJQUYuSnuXRXFJp2q468n2bFrI1BSlFTlG6fHofEP2RwelWXVSUVDJhW2Uop75vI4xXPlFQk/qfS8HiSnJtw3waqrak+/Jvm5WbH6yy2dDH4nj2Xf5Ult6y7LnoztYs0Zq0/JOuLXujnG65bFmbLZBqwZFkFAsWAAAEABQIAAsABGwLBFShRQBkUUUUZoGqIBkzKFm6FAdeeDscM8DO7RKLUea8ZxyxHpyxJ+RxT0/Y10keZPDfVHWy6XserPE+1HBOBvNSPwP458Px5MCllxPJPC5PE15OSpp+jpfZHyB+GtuUGnie9yi5JuNfw39T+jtdo1Phq0eBrPwngyW/hqL7x4NTNT9x+F8B1dYsWlVOWKPyySfzK22m/Pqz6J4fq3GG/LgnGDVxnFblXrXQ8PF+DfgyeSHLim4ro+x6vh3iOfDtxzj/ZwW2qppX3N/GXs4s2PLCcoSUoxTe7jjj7nR0+pjptRHI5xe6DXMnBW+Gt3S+POj0dO9Pk3SUYxlOLjL+42n1vyOxHw6CW1JbX5S5MVp6Gl8TjOldSfSMvlk/byf0O8mfmv6m238CbwN3VO4J+TUfJ+x2/D56rBGOPNt1cIr99jezOvSUJcT91JP0Zy3znxrNe1ZbOtg1sMj2xl86645JwyL3g+TnsyrVgzYsitWDNlsCgliwKCFCIAArVizNiwN2WzFlsDQM2UgpCgCUQoAlEZqiUUZolGhQGGjingT9PY56I0VHn59G3yuTqT09dUe1RmUE+qs1npI8f+j8VXuYeki+Gl9T2ljS4SRmWCL8kXoj8/l8Ji+nHoMLy43Tdx8k+Uj2paTs/ucUtG/8AgvSRwY9Un1+V/p9zsKZwy0nZWdmMOPmTT8/NDYrGTHHIkpxjNLpuV0+6fVP2M/Byw/c5rX/i1N5I+yyL519d3sc/w+zG1mRw/wBbfD/7nHPB/wCz97g9/iR/Kv8AGondx5VKKlGUZRkrjKLUotejXU4Y5GjrvwzG5OeLdp8knbngahufeUKcJfVMkV6NizoSyZ8T+aMNRjX9/H/ZZqrzhJ7ZfSS9jn02shlva5KUa3QnGUJx94tEg7FlszYsK1ZTNiyI1YM2UKgICo0WzNiyK1ZbMFsDdlsxZbA0UxZbA0QWLIBKKAMkNBlGaJRogGaFGiBGaJRuiUVWdoo1RAjDxr29uDLTXr+jOUlCji3Lz49HwXYbaM7K6Nr/ACKNQ9S5Mqb7enY45Sl2+sexUk1/PqBpMpjb2Jua6oDksWZUrKQasGQBqwQAUEAFBCgWxZAQastmC2FbsWYstgbsWZsWBuyEsWBRQsWBKIaslAZBaAEIUBEJRogEJRohRmgaogEBSAZcQaIUSyFIBsWAQLKAAsWAAAAFAAAWAAstgAWygEAWAFWwQBFIAAAAUIAAIAAIAEQgBQIQFAAAf//Z"/>
          <p:cNvSpPr>
            <a:spLocks noChangeAspect="1" noChangeArrowheads="1"/>
          </p:cNvSpPr>
          <p:nvPr/>
        </p:nvSpPr>
        <p:spPr bwMode="auto">
          <a:xfrm>
            <a:off x="155575" y="-1790700"/>
            <a:ext cx="561975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pic>
        <p:nvPicPr>
          <p:cNvPr id="48136" name="Picture 8" descr="http://globalknowledgeblog.com/wp-content/uploads/2010/09/Photoxpress_13905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4429132"/>
            <a:ext cx="2714612" cy="1808208"/>
          </a:xfrm>
          <a:prstGeom prst="rect">
            <a:avLst/>
          </a:prstGeom>
          <a:noFill/>
        </p:spPr>
      </p:pic>
      <p:cxnSp>
        <p:nvCxnSpPr>
          <p:cNvPr id="9" name="Connecteur droit 8"/>
          <p:cNvCxnSpPr/>
          <p:nvPr/>
        </p:nvCxnSpPr>
        <p:spPr>
          <a:xfrm>
            <a:off x="5072066" y="2276872"/>
            <a:ext cx="3429024" cy="33123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 flipH="1">
            <a:off x="4786314" y="2204864"/>
            <a:ext cx="3714776" cy="37672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57158" y="928670"/>
            <a:ext cx="364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i="1" dirty="0" smtClean="0">
                <a:latin typeface="Arial Black" pitchFamily="34" charset="0"/>
              </a:rPr>
              <a:t>Traitement</a:t>
            </a:r>
            <a:r>
              <a:rPr lang="fr-BE" dirty="0" smtClean="0"/>
              <a:t> </a:t>
            </a:r>
            <a:endParaRPr lang="fr-BE" dirty="0"/>
          </a:p>
        </p:txBody>
      </p:sp>
      <p:sp>
        <p:nvSpPr>
          <p:cNvPr id="3" name="Étoile à 5 branches 2"/>
          <p:cNvSpPr/>
          <p:nvPr/>
        </p:nvSpPr>
        <p:spPr>
          <a:xfrm>
            <a:off x="428596" y="1785926"/>
            <a:ext cx="342896" cy="28575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" name="ZoneTexte 3"/>
          <p:cNvSpPr txBox="1"/>
          <p:nvPr/>
        </p:nvSpPr>
        <p:spPr>
          <a:xfrm>
            <a:off x="857224" y="1785926"/>
            <a:ext cx="364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u="sng" dirty="0" err="1" smtClean="0"/>
              <a:t>Pergolide</a:t>
            </a:r>
            <a:r>
              <a:rPr lang="fr-BE" dirty="0" smtClean="0"/>
              <a:t> </a:t>
            </a:r>
            <a:endParaRPr lang="fr-BE" dirty="0"/>
          </a:p>
        </p:txBody>
      </p:sp>
      <p:sp>
        <p:nvSpPr>
          <p:cNvPr id="5" name="ZoneTexte 4"/>
          <p:cNvSpPr txBox="1"/>
          <p:nvPr/>
        </p:nvSpPr>
        <p:spPr>
          <a:xfrm>
            <a:off x="714348" y="2357430"/>
            <a:ext cx="60007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/>
              <a:buChar char="Ø"/>
            </a:pPr>
            <a:r>
              <a:rPr lang="fr-BE" dirty="0" smtClean="0"/>
              <a:t>Agoniste de la dopamine</a:t>
            </a:r>
          </a:p>
          <a:p>
            <a:pPr>
              <a:buFont typeface="Wingdings"/>
              <a:buChar char="Ø"/>
            </a:pPr>
            <a:r>
              <a:rPr lang="fr-BE" dirty="0" smtClean="0"/>
              <a:t>Rétablit l’inhibition de la Pars </a:t>
            </a:r>
            <a:r>
              <a:rPr lang="fr-BE" dirty="0" err="1" smtClean="0"/>
              <a:t>intermedia</a:t>
            </a:r>
            <a:endParaRPr lang="fr-BE" dirty="0" smtClean="0"/>
          </a:p>
          <a:p>
            <a:pPr>
              <a:buFont typeface="Wingdings"/>
              <a:buChar char="Ø"/>
            </a:pPr>
            <a:r>
              <a:rPr lang="fr-BE" dirty="0" smtClean="0"/>
              <a:t>Diminue la sécrétion des hormones du lobe moyen</a:t>
            </a:r>
          </a:p>
          <a:p>
            <a:pPr>
              <a:buFont typeface="Wingdings"/>
              <a:buChar char="Ø"/>
            </a:pPr>
            <a:r>
              <a:rPr lang="fr-BE" dirty="0" smtClean="0"/>
              <a:t>Améliore les symptômes </a:t>
            </a:r>
          </a:p>
          <a:p>
            <a:endParaRPr lang="fr-BE" dirty="0"/>
          </a:p>
        </p:txBody>
      </p:sp>
      <p:sp>
        <p:nvSpPr>
          <p:cNvPr id="6" name="ZoneTexte 5"/>
          <p:cNvSpPr txBox="1"/>
          <p:nvPr/>
        </p:nvSpPr>
        <p:spPr>
          <a:xfrm>
            <a:off x="785786" y="3857628"/>
            <a:ext cx="71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b="1" dirty="0" smtClean="0">
                <a:solidFill>
                  <a:srgbClr val="FF0000"/>
                </a:solidFill>
              </a:rPr>
              <a:t>Considéré comme le traitement de choix</a:t>
            </a:r>
            <a:endParaRPr lang="fr-BE" b="1" dirty="0">
              <a:solidFill>
                <a:srgbClr val="FF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85786" y="4500570"/>
            <a:ext cx="7000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/>
              <a:t>!!! Après 4 semaines contrôle de l’ACTH pour voir si les taux sont normalisés puis contrôle 2 fois par an</a:t>
            </a:r>
            <a:endParaRPr lang="fr-BE" dirty="0"/>
          </a:p>
        </p:txBody>
      </p:sp>
      <p:sp>
        <p:nvSpPr>
          <p:cNvPr id="8" name="Étoile à 5 branches 7"/>
          <p:cNvSpPr/>
          <p:nvPr/>
        </p:nvSpPr>
        <p:spPr>
          <a:xfrm>
            <a:off x="428596" y="5572140"/>
            <a:ext cx="342896" cy="28575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ZoneTexte 8"/>
          <p:cNvSpPr txBox="1"/>
          <p:nvPr/>
        </p:nvSpPr>
        <p:spPr>
          <a:xfrm>
            <a:off x="857224" y="5572140"/>
            <a:ext cx="57864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u="sng" dirty="0" smtClean="0"/>
              <a:t>Autres </a:t>
            </a:r>
          </a:p>
          <a:p>
            <a:endParaRPr lang="fr-BE" u="sng" dirty="0"/>
          </a:p>
          <a:p>
            <a:r>
              <a:rPr lang="fr-BE" dirty="0" err="1" smtClean="0"/>
              <a:t>Cyproheptadine</a:t>
            </a:r>
            <a:r>
              <a:rPr lang="fr-BE" dirty="0" smtClean="0"/>
              <a:t>, inhibiteur de la synthèse de cortisol</a:t>
            </a:r>
            <a:endParaRPr lang="fr-BE" dirty="0"/>
          </a:p>
        </p:txBody>
      </p:sp>
      <p:pic>
        <p:nvPicPr>
          <p:cNvPr id="49154" name="Picture 2" descr="http://img.smartpak.com/product/20256_Pill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1000108"/>
            <a:ext cx="2381250" cy="2381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28596" y="1071546"/>
            <a:ext cx="485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i="1" dirty="0" smtClean="0">
                <a:latin typeface="Arial Black" pitchFamily="34" charset="0"/>
              </a:rPr>
              <a:t>Importance du nursing</a:t>
            </a:r>
            <a:endParaRPr lang="fr-BE" i="1" dirty="0">
              <a:latin typeface="Arial Black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642910" y="2857496"/>
            <a:ext cx="81439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/>
              <a:buChar char="Ø"/>
            </a:pPr>
            <a:r>
              <a:rPr lang="fr-BE" dirty="0" smtClean="0"/>
              <a:t>Tondre les poils permet de réduire les affections cutanée liées à l’hypertrichose</a:t>
            </a:r>
          </a:p>
          <a:p>
            <a:pPr>
              <a:buFont typeface="Wingdings"/>
              <a:buChar char="Ø"/>
            </a:pPr>
            <a:r>
              <a:rPr lang="fr-BE" dirty="0" smtClean="0"/>
              <a:t>Entretient des dents et ration adaptée à l’augmentation du catabolisme protéique (éviter les sucres car </a:t>
            </a:r>
            <a:r>
              <a:rPr lang="fr-BE" dirty="0" err="1" smtClean="0"/>
              <a:t>hyperinsulinémie</a:t>
            </a:r>
            <a:r>
              <a:rPr lang="fr-BE" dirty="0" smtClean="0"/>
              <a:t>)</a:t>
            </a:r>
          </a:p>
          <a:p>
            <a:pPr>
              <a:buFont typeface="Wingdings"/>
              <a:buChar char="Ø"/>
            </a:pPr>
            <a:r>
              <a:rPr lang="fr-BE" dirty="0" smtClean="0"/>
              <a:t>Vermifuges !!!!!!</a:t>
            </a:r>
          </a:p>
          <a:p>
            <a:pPr>
              <a:buFont typeface="Wingdings"/>
              <a:buChar char="Ø"/>
            </a:pPr>
            <a:r>
              <a:rPr lang="fr-BE" dirty="0" smtClean="0"/>
              <a:t>Prise en charge de la fourbure  chronique</a:t>
            </a:r>
          </a:p>
          <a:p>
            <a:pPr>
              <a:buFont typeface="Wingdings"/>
              <a:buChar char="Ø"/>
            </a:pPr>
            <a:r>
              <a:rPr lang="fr-BE" dirty="0" smtClean="0"/>
              <a:t>Etre attentif aux infections secondaires</a:t>
            </a:r>
          </a:p>
          <a:p>
            <a:pPr>
              <a:buFont typeface="Wingdings"/>
              <a:buChar char="Ø"/>
            </a:pPr>
            <a:endParaRPr lang="fr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71472" y="928670"/>
            <a:ext cx="5286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i="1" dirty="0" smtClean="0">
                <a:latin typeface="Arial Black" pitchFamily="34" charset="0"/>
              </a:rPr>
              <a:t>Résultats</a:t>
            </a:r>
            <a:r>
              <a:rPr lang="fr-BE" dirty="0" smtClean="0"/>
              <a:t> </a:t>
            </a:r>
            <a:endParaRPr lang="fr-BE" dirty="0"/>
          </a:p>
        </p:txBody>
      </p:sp>
      <p:sp>
        <p:nvSpPr>
          <p:cNvPr id="3" name="ZoneTexte 2"/>
          <p:cNvSpPr txBox="1"/>
          <p:nvPr/>
        </p:nvSpPr>
        <p:spPr>
          <a:xfrm>
            <a:off x="500034" y="1298002"/>
            <a:ext cx="8429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>
                <a:solidFill>
                  <a:srgbClr val="FF0000"/>
                </a:solidFill>
              </a:rPr>
              <a:t>!!! Amélioration de la plupart des symptômes après 6 à 12 semaines !!!!</a:t>
            </a:r>
            <a:endParaRPr lang="fr-BE" b="1" dirty="0">
              <a:solidFill>
                <a:srgbClr val="FF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821505" y="1772816"/>
            <a:ext cx="67866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/>
              <a:t>Les chevaux sous traitement peuvent encore vivre bien et longtemps mais le traitement est à donner bien souvent à vie!</a:t>
            </a:r>
          </a:p>
          <a:p>
            <a:pPr algn="ctr"/>
            <a:r>
              <a:rPr lang="fr-BE" dirty="0" smtClean="0"/>
              <a:t>On conseille un contrôle sanguin annuel à la même période afin de déterminer si la dose de </a:t>
            </a:r>
            <a:r>
              <a:rPr lang="fr-BE" dirty="0" err="1" smtClean="0"/>
              <a:t>pergolide</a:t>
            </a:r>
            <a:r>
              <a:rPr lang="fr-BE" dirty="0" smtClean="0"/>
              <a:t> est soit bonne, soit insuffisante soit excédentaire</a:t>
            </a:r>
            <a:endParaRPr lang="fr-BE" dirty="0"/>
          </a:p>
        </p:txBody>
      </p:sp>
      <p:pic>
        <p:nvPicPr>
          <p:cNvPr id="51202" name="Picture 2" descr="http://www.vanstadtotwad.nl/web/websites/35/resources/wysiwyg/images/PPID%20voor%20Prascend%20behandeling%281%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274" y="3500438"/>
            <a:ext cx="3833152" cy="3037155"/>
          </a:xfrm>
          <a:prstGeom prst="rect">
            <a:avLst/>
          </a:prstGeom>
          <a:noFill/>
        </p:spPr>
      </p:pic>
      <p:pic>
        <p:nvPicPr>
          <p:cNvPr id="51204" name="Picture 4" descr="http://www.vanstadtotwad.nl/web/websites/35/resources/wysiwyg/images/PPID%20na%206%20maanden%20Prascend%20behandeli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3500438"/>
            <a:ext cx="4038594" cy="30878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79190" y="1340768"/>
            <a:ext cx="558563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fr-FR" sz="5400" b="1" cap="none" spc="0" dirty="0" smtClean="0">
                <a:ln/>
                <a:solidFill>
                  <a:schemeClr val="accent3"/>
                </a:solidFill>
                <a:effectLst/>
              </a:rPr>
              <a:t>Merci pour votre</a:t>
            </a:r>
          </a:p>
          <a:p>
            <a:pPr algn="ctr"/>
            <a:r>
              <a:rPr lang="fr-FR" sz="5400" b="1" cap="none" spc="0" dirty="0" smtClean="0">
                <a:ln/>
                <a:solidFill>
                  <a:schemeClr val="accent3"/>
                </a:solidFill>
                <a:effectLst/>
              </a:rPr>
              <a:t> attention </a:t>
            </a:r>
            <a:r>
              <a:rPr lang="fr-FR" sz="5400" b="1" cap="none" spc="0" dirty="0" smtClean="0">
                <a:ln/>
                <a:solidFill>
                  <a:schemeClr val="accent3"/>
                </a:solidFill>
                <a:effectLst/>
                <a:sym typeface="Wingdings" pitchFamily="2" charset="2"/>
              </a:rPr>
              <a:t></a:t>
            </a:r>
            <a:endParaRPr lang="fr-FR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924944"/>
            <a:ext cx="4730676" cy="3380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26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714348" y="928670"/>
            <a:ext cx="7358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i="1" dirty="0" smtClean="0">
                <a:latin typeface="Arial Black" pitchFamily="34" charset="0"/>
              </a:rPr>
              <a:t>Que signifie la « maladie de Cushing »???</a:t>
            </a:r>
            <a:endParaRPr lang="fr-BE" i="1" dirty="0">
              <a:latin typeface="Arial Black" pitchFamily="34" charset="0"/>
            </a:endParaRPr>
          </a:p>
        </p:txBody>
      </p:sp>
      <p:pic>
        <p:nvPicPr>
          <p:cNvPr id="3" name="Picture 4" descr="http://upload.wikimedia.org/wikipedia/commons/thumb/0/0e/R%C3%A9gulation_ACTH.png/220px-R%C3%A9gulation_ACTH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643050"/>
            <a:ext cx="3122794" cy="4357718"/>
          </a:xfrm>
          <a:prstGeom prst="rect">
            <a:avLst/>
          </a:prstGeom>
          <a:noFill/>
        </p:spPr>
      </p:pic>
      <p:sp>
        <p:nvSpPr>
          <p:cNvPr id="4" name="ZoneTexte 3"/>
          <p:cNvSpPr txBox="1"/>
          <p:nvPr/>
        </p:nvSpPr>
        <p:spPr>
          <a:xfrm>
            <a:off x="3929058" y="1857364"/>
            <a:ext cx="47863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Cushing (ou PPID) est un dysfonctionnement de </a:t>
            </a:r>
            <a:r>
              <a:rPr lang="fr-BE" dirty="0" smtClean="0"/>
              <a:t>l'hypophyse </a:t>
            </a:r>
            <a:r>
              <a:rPr lang="fr-BE" dirty="0"/>
              <a:t>qui provoque des troubles </a:t>
            </a:r>
          </a:p>
          <a:p>
            <a:r>
              <a:rPr lang="fr-BE" dirty="0"/>
              <a:t>hormonaux. La glande hypophysaire sécrète de </a:t>
            </a:r>
            <a:r>
              <a:rPr lang="fr-BE" dirty="0" smtClean="0"/>
              <a:t>grandes </a:t>
            </a:r>
            <a:r>
              <a:rPr lang="fr-BE" dirty="0"/>
              <a:t>quantités de l'hormone ACTH qui </a:t>
            </a:r>
          </a:p>
          <a:p>
            <a:r>
              <a:rPr lang="fr-BE" dirty="0"/>
              <a:t>stimule la production de cortisol, une hormone du </a:t>
            </a:r>
            <a:r>
              <a:rPr lang="fr-BE" dirty="0" smtClean="0"/>
              <a:t>stress</a:t>
            </a:r>
            <a:r>
              <a:rPr lang="fr-BE" dirty="0"/>
              <a:t>. On considère que cette maladie </a:t>
            </a:r>
            <a:r>
              <a:rPr lang="fr-BE" dirty="0" smtClean="0"/>
              <a:t>atteint </a:t>
            </a:r>
            <a:r>
              <a:rPr lang="fr-BE" dirty="0"/>
              <a:t>des chevaux matures, ou même très âgés</a:t>
            </a:r>
          </a:p>
        </p:txBody>
      </p:sp>
      <p:pic>
        <p:nvPicPr>
          <p:cNvPr id="5" name="Picture 2" descr="http://www.cushingcheval.be/watisppid/Cushing/_jcr_content/par/text/image.-1921657999.imag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4286256"/>
            <a:ext cx="2000264" cy="2124312"/>
          </a:xfrm>
          <a:prstGeom prst="rect">
            <a:avLst/>
          </a:prstGeom>
          <a:noFill/>
        </p:spPr>
      </p:pic>
      <p:sp>
        <p:nvSpPr>
          <p:cNvPr id="6" name="Moins 5"/>
          <p:cNvSpPr/>
          <p:nvPr/>
        </p:nvSpPr>
        <p:spPr>
          <a:xfrm>
            <a:off x="2627784" y="2564904"/>
            <a:ext cx="288032" cy="288032"/>
          </a:xfrm>
          <a:prstGeom prst="mathMinus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bg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483768" y="2826860"/>
            <a:ext cx="1334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="1" dirty="0" smtClean="0"/>
              <a:t>Dopamine</a:t>
            </a:r>
            <a:endParaRPr lang="fr-BE" b="1" dirty="0"/>
          </a:p>
        </p:txBody>
      </p:sp>
      <p:cxnSp>
        <p:nvCxnSpPr>
          <p:cNvPr id="9" name="Connecteur droit avec flèche 8"/>
          <p:cNvCxnSpPr/>
          <p:nvPr/>
        </p:nvCxnSpPr>
        <p:spPr>
          <a:xfrm>
            <a:off x="2483768" y="2420888"/>
            <a:ext cx="0" cy="72008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85720" y="857232"/>
            <a:ext cx="6429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i="1" dirty="0" smtClean="0">
                <a:latin typeface="Arial Black" pitchFamily="34" charset="0"/>
              </a:rPr>
              <a:t>Comment fonctionne une hypophyse normale?</a:t>
            </a:r>
            <a:endParaRPr lang="fr-BE" i="1" dirty="0">
              <a:latin typeface="Arial Black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14348" y="5000636"/>
            <a:ext cx="3929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err="1"/>
              <a:t>A</a:t>
            </a:r>
            <a:r>
              <a:rPr lang="fr-BE" dirty="0" err="1" smtClean="0"/>
              <a:t>dénohypophyse</a:t>
            </a:r>
            <a:endParaRPr lang="fr-BE" dirty="0"/>
          </a:p>
        </p:txBody>
      </p:sp>
      <p:sp>
        <p:nvSpPr>
          <p:cNvPr id="9" name="ZoneTexte 8"/>
          <p:cNvSpPr txBox="1"/>
          <p:nvPr/>
        </p:nvSpPr>
        <p:spPr>
          <a:xfrm>
            <a:off x="6357950" y="2928934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err="1"/>
              <a:t>N</a:t>
            </a:r>
            <a:r>
              <a:rPr lang="fr-BE" dirty="0" err="1" smtClean="0"/>
              <a:t>eurohypophyse</a:t>
            </a:r>
            <a:endParaRPr lang="fr-BE" dirty="0"/>
          </a:p>
        </p:txBody>
      </p:sp>
      <p:sp>
        <p:nvSpPr>
          <p:cNvPr id="12" name="ZoneTexte 11"/>
          <p:cNvSpPr txBox="1"/>
          <p:nvPr/>
        </p:nvSpPr>
        <p:spPr>
          <a:xfrm>
            <a:off x="642910" y="5715016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Production de 5 hormones</a:t>
            </a:r>
            <a:endParaRPr lang="fr-BE" dirty="0"/>
          </a:p>
        </p:txBody>
      </p:sp>
      <p:pic>
        <p:nvPicPr>
          <p:cNvPr id="13314" name="Picture 2" descr="http://www.medecineinternechevaux.com/attachments/Image/Cushing-ACTH_1.jpg?template=generi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357298"/>
            <a:ext cx="5357850" cy="3599376"/>
          </a:xfrm>
          <a:prstGeom prst="rect">
            <a:avLst/>
          </a:prstGeom>
          <a:noFill/>
        </p:spPr>
      </p:pic>
      <p:cxnSp>
        <p:nvCxnSpPr>
          <p:cNvPr id="15" name="Connecteur droit avec flèche 14"/>
          <p:cNvCxnSpPr/>
          <p:nvPr/>
        </p:nvCxnSpPr>
        <p:spPr>
          <a:xfrm rot="5400000">
            <a:off x="892943" y="3893347"/>
            <a:ext cx="1785950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 flipV="1">
            <a:off x="3000364" y="3071810"/>
            <a:ext cx="3357586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 rot="5400000">
            <a:off x="1465241" y="5535627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4714876" y="5357826"/>
            <a:ext cx="39290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TSH</a:t>
            </a:r>
          </a:p>
          <a:p>
            <a:r>
              <a:rPr lang="fr-BE" dirty="0" smtClean="0"/>
              <a:t>ACTH</a:t>
            </a:r>
          </a:p>
          <a:p>
            <a:r>
              <a:rPr lang="fr-BE" dirty="0" smtClean="0"/>
              <a:t>LH/FSH</a:t>
            </a:r>
          </a:p>
          <a:p>
            <a:r>
              <a:rPr lang="fr-BE" dirty="0" smtClean="0"/>
              <a:t>STH</a:t>
            </a:r>
          </a:p>
          <a:p>
            <a:r>
              <a:rPr lang="fr-BE" dirty="0" smtClean="0"/>
              <a:t>Prolactine</a:t>
            </a:r>
            <a:endParaRPr lang="fr-BE" dirty="0"/>
          </a:p>
        </p:txBody>
      </p:sp>
      <p:cxnSp>
        <p:nvCxnSpPr>
          <p:cNvPr id="22" name="Connecteur droit avec flèche 21"/>
          <p:cNvCxnSpPr/>
          <p:nvPr/>
        </p:nvCxnSpPr>
        <p:spPr>
          <a:xfrm>
            <a:off x="3428992" y="5929330"/>
            <a:ext cx="92869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6357950" y="3714752"/>
            <a:ext cx="25717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Zone de stockage de 2 hormones produites par hypothalamus (hormone </a:t>
            </a:r>
            <a:r>
              <a:rPr lang="fr-BE" dirty="0" err="1" smtClean="0"/>
              <a:t>anti-diurétique</a:t>
            </a:r>
            <a:r>
              <a:rPr lang="fr-BE" dirty="0" smtClean="0"/>
              <a:t> et ocytocine)</a:t>
            </a:r>
            <a:endParaRPr lang="fr-BE" dirty="0"/>
          </a:p>
        </p:txBody>
      </p:sp>
      <p:cxnSp>
        <p:nvCxnSpPr>
          <p:cNvPr id="25" name="Connecteur droit avec flèche 24"/>
          <p:cNvCxnSpPr/>
          <p:nvPr/>
        </p:nvCxnSpPr>
        <p:spPr>
          <a:xfrm rot="5400000">
            <a:off x="6929454" y="3500438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28596" y="785794"/>
            <a:ext cx="7643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i="1" dirty="0" smtClean="0">
                <a:latin typeface="Arial Black" pitchFamily="34" charset="0"/>
              </a:rPr>
              <a:t>Dysfonctionnement et maladie de cushing</a:t>
            </a:r>
            <a:endParaRPr lang="fr-BE" i="1" dirty="0">
              <a:latin typeface="Arial Black" pitchFamily="34" charset="0"/>
            </a:endParaRPr>
          </a:p>
        </p:txBody>
      </p:sp>
      <p:pic>
        <p:nvPicPr>
          <p:cNvPr id="15362" name="Picture 2" descr="File:PPID Physiopathologi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357298"/>
            <a:ext cx="4581525" cy="5500702"/>
          </a:xfrm>
          <a:prstGeom prst="rect">
            <a:avLst/>
          </a:prstGeom>
          <a:noFill/>
        </p:spPr>
      </p:pic>
      <p:sp>
        <p:nvSpPr>
          <p:cNvPr id="4" name="ZoneTexte 3"/>
          <p:cNvSpPr txBox="1"/>
          <p:nvPr/>
        </p:nvSpPr>
        <p:spPr>
          <a:xfrm>
            <a:off x="5572132" y="1142984"/>
            <a:ext cx="2643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/>
              <a:t>Diminution de la production de Dopamine</a:t>
            </a:r>
            <a:endParaRPr lang="fr-BE" dirty="0"/>
          </a:p>
        </p:txBody>
      </p:sp>
      <p:sp>
        <p:nvSpPr>
          <p:cNvPr id="5" name="ZoneTexte 4"/>
          <p:cNvSpPr txBox="1"/>
          <p:nvPr/>
        </p:nvSpPr>
        <p:spPr>
          <a:xfrm>
            <a:off x="5572132" y="2571744"/>
            <a:ext cx="2643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/>
              <a:t>Hypertrophie des cellules productrices d’ACTH</a:t>
            </a:r>
            <a:endParaRPr lang="fr-BE" dirty="0"/>
          </a:p>
        </p:txBody>
      </p:sp>
      <p:sp>
        <p:nvSpPr>
          <p:cNvPr id="6" name="ZoneTexte 5"/>
          <p:cNvSpPr txBox="1"/>
          <p:nvPr/>
        </p:nvSpPr>
        <p:spPr>
          <a:xfrm>
            <a:off x="5429256" y="3857628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/>
              <a:t>ACTH +++</a:t>
            </a:r>
            <a:endParaRPr lang="fr-BE" dirty="0"/>
          </a:p>
        </p:txBody>
      </p:sp>
      <p:sp>
        <p:nvSpPr>
          <p:cNvPr id="7" name="ZoneTexte 6"/>
          <p:cNvSpPr txBox="1"/>
          <p:nvPr/>
        </p:nvSpPr>
        <p:spPr>
          <a:xfrm>
            <a:off x="5857884" y="4643446"/>
            <a:ext cx="22860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/>
              <a:t>Stimulation de la production de cortisol surrénalien</a:t>
            </a:r>
            <a:endParaRPr lang="fr-BE" dirty="0"/>
          </a:p>
        </p:txBody>
      </p:sp>
      <p:cxnSp>
        <p:nvCxnSpPr>
          <p:cNvPr id="9" name="Connecteur droit avec flèche 8"/>
          <p:cNvCxnSpPr/>
          <p:nvPr/>
        </p:nvCxnSpPr>
        <p:spPr>
          <a:xfrm rot="5400000">
            <a:off x="6465901" y="2320917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 rot="5400000">
            <a:off x="6573058" y="3642520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rot="5400000">
            <a:off x="6571470" y="4429132"/>
            <a:ext cx="429422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57224" y="785794"/>
            <a:ext cx="6929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i="1" dirty="0" smtClean="0">
                <a:latin typeface="Arial Black" pitchFamily="34" charset="0"/>
              </a:rPr>
              <a:t>Symptômes</a:t>
            </a:r>
            <a:endParaRPr lang="fr-BE" i="1" dirty="0">
              <a:latin typeface="Arial Black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642910" y="1571612"/>
            <a:ext cx="55721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fr-BE" u="sng" dirty="0" smtClean="0"/>
              <a:t>Hirsutisme</a:t>
            </a:r>
          </a:p>
          <a:p>
            <a:pPr>
              <a:buFontTx/>
              <a:buChar char="-"/>
            </a:pPr>
            <a:r>
              <a:rPr lang="fr-BE" u="sng" dirty="0" smtClean="0"/>
              <a:t>Sudation +++ ou absente</a:t>
            </a:r>
          </a:p>
          <a:p>
            <a:pPr>
              <a:buFontTx/>
              <a:buChar char="-"/>
            </a:pPr>
            <a:r>
              <a:rPr lang="fr-BE" u="sng" dirty="0" smtClean="0"/>
              <a:t>Perte de la musculature et redistribution des graisses</a:t>
            </a:r>
          </a:p>
          <a:p>
            <a:pPr>
              <a:buFontTx/>
              <a:buChar char="-"/>
            </a:pPr>
            <a:r>
              <a:rPr lang="fr-BE" u="sng" dirty="0" smtClean="0"/>
              <a:t>Baisse de performance</a:t>
            </a:r>
          </a:p>
          <a:p>
            <a:pPr>
              <a:buFontTx/>
              <a:buChar char="-"/>
            </a:pPr>
            <a:r>
              <a:rPr lang="fr-BE" u="sng" dirty="0" smtClean="0"/>
              <a:t>Diminution de l’immunité</a:t>
            </a:r>
          </a:p>
          <a:p>
            <a:pPr>
              <a:buFontTx/>
              <a:buChar char="-"/>
            </a:pPr>
            <a:r>
              <a:rPr lang="fr-BE" u="sng" dirty="0" smtClean="0"/>
              <a:t>PU/PD</a:t>
            </a:r>
          </a:p>
          <a:p>
            <a:pPr>
              <a:buFontTx/>
              <a:buChar char="-"/>
            </a:pPr>
            <a:r>
              <a:rPr lang="fr-BE" u="sng" dirty="0" smtClean="0"/>
              <a:t>Infertilité </a:t>
            </a:r>
          </a:p>
          <a:p>
            <a:pPr>
              <a:buFontTx/>
              <a:buChar char="-"/>
            </a:pPr>
            <a:r>
              <a:rPr lang="fr-BE" u="sng" dirty="0" smtClean="0"/>
              <a:t>Perte de la vue</a:t>
            </a:r>
          </a:p>
          <a:p>
            <a:pPr>
              <a:buFontTx/>
              <a:buChar char="-"/>
            </a:pPr>
            <a:r>
              <a:rPr lang="fr-BE" u="sng" dirty="0" smtClean="0"/>
              <a:t>fourbure</a:t>
            </a:r>
            <a:endParaRPr lang="fr-BE" u="sng" dirty="0"/>
          </a:p>
        </p:txBody>
      </p:sp>
      <p:pic>
        <p:nvPicPr>
          <p:cNvPr id="16386" name="Picture 2" descr="http://www.1001tips.be/vrije-tijd/paarden/huidaandoeningen-bij-paarden/images/cushing-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21349" y="2643182"/>
            <a:ext cx="2674956" cy="1857388"/>
          </a:xfrm>
          <a:prstGeom prst="rect">
            <a:avLst/>
          </a:prstGeom>
          <a:noFill/>
        </p:spPr>
      </p:pic>
      <p:pic>
        <p:nvPicPr>
          <p:cNvPr id="16388" name="Picture 4" descr="http://www.cushingcheval.be/home/_jcr_content/par/l1_1_1_1_columns_0/1-1-1-1_2_col/teaserstandard/image.-206029884.imag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2714620"/>
            <a:ext cx="2095500" cy="2428880"/>
          </a:xfrm>
          <a:prstGeom prst="rect">
            <a:avLst/>
          </a:prstGeom>
          <a:noFill/>
        </p:spPr>
      </p:pic>
      <p:pic>
        <p:nvPicPr>
          <p:cNvPr id="16390" name="Picture 6" descr="http://www.medecineinternechevaux.com/attachments/Image/Cushing_2.jpg?template=generi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4500570"/>
            <a:ext cx="2286015" cy="2000264"/>
          </a:xfrm>
          <a:prstGeom prst="rect">
            <a:avLst/>
          </a:prstGeom>
          <a:noFill/>
        </p:spPr>
      </p:pic>
      <p:pic>
        <p:nvPicPr>
          <p:cNvPr id="16392" name="Picture 8" descr="http://6horses.pagesperso-orange.fr/fourbure_houdin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14744" y="4500570"/>
            <a:ext cx="2500298" cy="2009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57158" y="857232"/>
            <a:ext cx="4643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u="sng" dirty="0"/>
              <a:t>H</a:t>
            </a:r>
            <a:r>
              <a:rPr lang="fr-BE" sz="2400" u="sng" dirty="0" smtClean="0"/>
              <a:t>irsutisme</a:t>
            </a:r>
            <a:endParaRPr lang="fr-BE" sz="2400" u="sng" dirty="0"/>
          </a:p>
        </p:txBody>
      </p:sp>
      <p:sp>
        <p:nvSpPr>
          <p:cNvPr id="3" name="ZoneTexte 2"/>
          <p:cNvSpPr txBox="1"/>
          <p:nvPr/>
        </p:nvSpPr>
        <p:spPr>
          <a:xfrm>
            <a:off x="428596" y="1285860"/>
            <a:ext cx="7286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b="1" dirty="0" smtClean="0">
                <a:solidFill>
                  <a:srgbClr val="FF0000"/>
                </a:solidFill>
              </a:rPr>
              <a:t>!!!!   Les premiers signes sont subtils  !!!</a:t>
            </a:r>
            <a:endParaRPr lang="fr-BE" b="1" dirty="0">
              <a:solidFill>
                <a:srgbClr val="FF0000"/>
              </a:solidFill>
            </a:endParaRPr>
          </a:p>
        </p:txBody>
      </p:sp>
      <p:pic>
        <p:nvPicPr>
          <p:cNvPr id="41986" name="Picture 2" descr="http://i62.servimg.com/u/f62/12/02/89/46/p10406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285992"/>
            <a:ext cx="2486025" cy="3743325"/>
          </a:xfrm>
          <a:prstGeom prst="rect">
            <a:avLst/>
          </a:prstGeom>
          <a:noFill/>
        </p:spPr>
      </p:pic>
      <p:pic>
        <p:nvPicPr>
          <p:cNvPr id="41988" name="Picture 4" descr="http://img.over-blog-kiwi.com/0/55/71/79/201306/ob_d1377c92a27aba3b3afb7db89c42da88_dscn10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8692" y="2000241"/>
            <a:ext cx="3524275" cy="264320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4000496" y="5143512"/>
            <a:ext cx="47149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Chute retardée du poils d’hiver et poils plus long sur certaines parties du corps (nuque, abdomen, membres)</a:t>
            </a:r>
            <a:endParaRPr lang="fr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57158" y="928670"/>
            <a:ext cx="6500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u="sng" dirty="0" smtClean="0"/>
              <a:t>Chute de performances et chute de l’immunité</a:t>
            </a:r>
            <a:endParaRPr lang="fr-BE" sz="2400" u="sng" dirty="0"/>
          </a:p>
        </p:txBody>
      </p:sp>
      <p:sp>
        <p:nvSpPr>
          <p:cNvPr id="3" name="ZoneTexte 2"/>
          <p:cNvSpPr txBox="1"/>
          <p:nvPr/>
        </p:nvSpPr>
        <p:spPr>
          <a:xfrm>
            <a:off x="214282" y="1928802"/>
            <a:ext cx="52218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Parfois les symptômes sont vagues comme une simple diminution des prestations ou une sensibilité accrue à différentes infections (sinusite, pneumonie, </a:t>
            </a:r>
            <a:r>
              <a:rPr lang="fr-BE" b="1" dirty="0" smtClean="0"/>
              <a:t>abcès de pied à répétition</a:t>
            </a:r>
            <a:r>
              <a:rPr lang="fr-BE" dirty="0" smtClean="0"/>
              <a:t>)</a:t>
            </a:r>
            <a:endParaRPr lang="fr-BE" dirty="0"/>
          </a:p>
        </p:txBody>
      </p:sp>
      <p:pic>
        <p:nvPicPr>
          <p:cNvPr id="44034" name="Picture 2" descr="http://www.clicanimaux.com/catalog/images/fiche_etoile_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714752"/>
            <a:ext cx="2857500" cy="2857500"/>
          </a:xfrm>
          <a:prstGeom prst="rect">
            <a:avLst/>
          </a:prstGeom>
          <a:noFill/>
        </p:spPr>
      </p:pic>
      <p:sp>
        <p:nvSpPr>
          <p:cNvPr id="44036" name="AutoShape 4" descr="data:image/jpeg;base64,/9j/4AAQSkZJRgABAQAAAQABAAD/2wCEAAkGBhQSEBQUExQWFBUWGRgaFxgXFRcaGBgaHBcWFxcaGBgXHCYeFxkjGhcXHy8gIycpLCwsGB4xNTAqNSYrLCkBCQoKDgwOGg8PGiwcHCQpLCwpLCksLCksLCksKSwpLCksKSwpLCwsKSksKSkpLCkpKSwsLCwpKSksLCksKSwpKf/AABEIAQMAwgMBIgACEQEDEQH/xAAbAAACAgMBAAAAAAAAAAAAAAAEBQIDAAEGB//EAD0QAAECAwUGBAUCBQUAAwEAAAECEQADIQQSMUFRBWFxgZHwIqGx0QYTMsHhI/EUQlJikhUzU3KiFkOyB//EABkBAAMBAQEAAAAAAAAAAAAAAAECAwQABf/EACkRAAICAgMAAQIFBQAAAAAAAAABAhEhMQMSQVETIgSR0eHwBRVxocH/2gAMAwEAAhEDEQA/APVLb8Qos8gTZj1KQAGqpQcByQAKGpjVr+KkS0oUpKg6BMWCUp+VLOKphUoANXwh1KuqYFiwcq1kISOHlFU9EmaXmS5cwgFDqQlRAP1JcgsDmIk5U6Clgvm/HkhMozDfpS6UKTVlEJvLASF3QFXSXAUl6EGJbR+N5EuzonC+tMxdyWAm6pZZR8Im3bzhJb+olIDkiB02aQHaTKDs7SkVYBIelWAA4CL5CJYSEJloCEggJCEhIBZwAAwBzGcN3QKKpvxkjxhEqYthLKGMsfN+ZN+Sm4FLBHjwvAOKhwz0T/ixCioSUKnlE5Mk3FSwL5SVkAqUAQkCvM1AeD5Wz5AYiTKBClLBEtAIWqilAgUURicTAW1LRLlJdKUhQwZIDMm4MqMjw8KQe1KzkrLdpfEUmQlalrAuNe3PhxfdHIW34xskx1GbkP5V0BYg/TvFd4EGbPPzwbwvVdiHFKgsd8F/6bJSLvykVAB8CKsAADTBgA24RLt22XUepzG1dry5aEklwpilkq+kmijTwhnIfFizwpm7XlAYqOD+BdLwKnLinhBJ0Ajtdp7ElTHWqXLJSljeSDQ0YOMIVL2Yh7qUJc/2jeMhgxPImItKzRFto5+x7Wlgi9eSK4IXiCARg5LlgADgdIc23aktCXOACiwBJ8I8TsPDVh4mqQIajZElCAgy5Rav+2nEOQRRsSTzOsCWqzJWbykpURgSASl8WJwHtDOgZOdkbblKWFFTAYulQYsSUkt9VMIos+0pf6pqUhJv+EijrDMav4H6Q8lWCWCf00BzXwJrS7WmhI4OIBTs9KUrSEJSBVgkAZnAcBBTS0dTNbOtAmgsFJJBSoFKgxBJFSA5dJwzcQYtJWhKh9QBp/WlmUN+PodYqE24UEBgQMNUl/MQQhZKGDuhTjQO/kXH/rWEcrCsCeVZak9+cWzJNDR+8YcT7FeIP0jMZ3sxWBrRLYYUgIawLZkjxYAs9CWfPKD5k1DlSSyv5UqBfIfV76QvCilV4Ux0ryNGgoJBF01SpqNUUyOdA3XfDE26YNOmGYaVPM0+8XStmXPESaa1Z9NB1iVjStN4Sk+Nn8R8J0HBnYjSMmWWeqWb5DM5ALtqyqEjOOUWxHMS7btIUwDGmNH8qdKQlKH9IZ2mxlJd6d4wJMlMcD0h6onYH8oaRqL7u+MgnHuMmY4Z9fUxJqO8UCT+gZoNU1IfEcNawIjaLg74PKusiUHaDPngRbKtgGtYTT7SHNTGxaDrCpjUPxakmr8o5/bKVTphQnXpF8ua5u41goJCHo5OJGQ4xzY8FkElWcIRcGGJOsXLtF1OQUeA/MTTQXjgMB9+MCSx8xZybHs0aORRosqoU74xCVIuviT0eCZk0AXQD0JilSnDYDpCyaQ8UyCw/ffWBJiWB3PF6la9884qmbuzE07HYHORR8sfX3ihVn+rfDJVmoBugddSe6N31hzrFy5HhLgsFA8Bh9hF0qSWO6h8iD1bziSleEb6/j16xGQtl3qAPXg9YWSCi1M40oBQCmbZ/wDbfA1vmM4HmMoOuB3DkZQPaJT4NCpnCVMxy0N7N9KVMHVRicGzxcmmAeFlpsd7JiM4aWRCrpKEKLBiAQ/Gqhi0UjkjM3stBKlkl8g/NzzcQVtHwylZOw6n94X2PaIlJWpaJwZXi/ScAsDiknIg84zbO3ZSpYDrDkHxSpiaAHVLZxZxIJiDaElZa7rV+EDizrGVOMGjakk0+YkcT7tG02lBNFpPBQgBAvkn+iMh2EjUdRGQwBjtITJcha1OlTEpqCGdkmmoEWyJpIjitn/FF+V8sywEk+JQUolRFT4TSpjqbFtHw4lwKeH1YxTlSlklC4h0tyquMX2dVS4NIDl2s4teJ/tZuZglG1GaiuY7eM/VlbHdhkj6ssoneClMKj1MaUpkACjiJWdQSlSmwpxji0UDbStDFsWy/eIpF2VmCrSAJ67y/wA0hpMQEpTV6COSwN6CSk8n1Y99IyattOBghbEfv7QJPWT3SIyyUREJd6GL0opQZ55Gvr7RRJTmeEHBHfWOWDmL7VNu8f2ihMp/ExZw576QTbLOalt55V9oepsqBIQk5K8R3/gQ8VbyLKSSOTWnKjt04xQEVh3arAAL2L1IGAeoS+dGheJG5oEhk7RK6AGJABzz5RSUBizDeanz9ItQwGfNqxG0yXGnD1hAikyjexd9AYPsE+6VOpmA0D+NDb9TA6rOrjvA9iY2hIB1yqDnDccqdickbQsm7XBv/MSyZi1O5olXhSN9AgxdZ9pqmoqxSlRCWpQNjrC74r2MpaUqr4fEUgUUP6+NK7g+sXWSaESZaflTBTEJBBriGMaJQ+7unsxxeKCzIcOziAjYEqnVQksh2ujNQb0iX+opwImDjLV9hEJO0EfMWSpnCRVKhg5LuKYwUNYZ/o0n/il/4D2jIj/qMn/lT1jUHsvk6htZPgOzpF4oVfBF1jTNyfJqawxTskJTQGnecPlThpFE+b4TUPxeKtkzn5iCOHekWyZIvBzRxhBSkthBVmnKvYlmOmnCFbCtklKc82Eat9ouoCRGXqgboDtc+8rc7DlGb01+EbHKvKHXfBdomV/eNWKW1cXLchw7pFk+UHOUO9AWwVU69gTz/LRCWkvFyPEfE9MMfeogj5bjLg/pnEWUK5UnPLWkWpNO36RpJrTyBiKl8/LzhGwjJKkmWU7iGO/BuZ8zrCKZOXebKvVh7CDrOt1YU1fh1gudYgUvCuTYKSF6toquswffkNAPMwImVvHfpF82VUtUxuVLo8Om3sNUDLkAfiNlFcS0FmUw79ooUkwQFa0Y4g8O6wstJZYatYbfNdO8efOEk20frAYVgenPRu3kAhiXbi1aVhTbNkiaXSVIU1UoUw4pH2HpDG0yioue/eIpsR1eNsVWGYG8iKfIuqQj581JIPA4UJUKmMlWSYXaepPiLm6k3mYOemUdHPkhQaZLTNH91FDeFisVS7LZ/wC9G4uUvq4rFPpqWgdmtlci0kJSCsEgAE3BUtU4xqDBsyT/AFp/yVGRH+3o76yH6JxNHiU6YycBXOrwuVML584nLnKH8zQ6CWifBVknOrkfSAhLeCbKhlCC1gK2bCvEo4M/lAyAKHuvKCJqT4uETs8wJVVqNTfGWOzW9BCFhKEhmLVB40MUWwuxHlCrbe2wZ6CxD+F2pufTLrFq9oEor6Rzb2BBaZwvNl6awSaJbLRusK7Aq94qnWGqy6cBSoB9SAW6wmyhXdfBuD15xXanGB79oIkI57vzlGTVDju79InIZAtnnMa4+gg7+N8Ld4CF8wVYDd6xcmW9Dp6QqRzNiunIViyXLL7hqce+ETudtXnpGpsocTv9YdAN3XAevWkRKW/doISAAajA9n3hbbp9w+xhkAX7QkFJcE188fpSMBxhDaJZKgSY6WeDMqCMG5aDj9hy5+0oJVdzhtAeUF/OF0PpFZnJyMNbFZUmUm8xOfWNL2ejTzjSk6MbqxDN2m2RPMRZMUpJJuljVxXIBi1YYTdlp3AcBFdmsbpf+py3MwcluPqoPtp0Afxo0PSMhj/BGMhqB14vl/l+49mWVNXoR06wHcg+apeChThFNzdHIgQlGvYgpU1GTv1igy90YEwxxetLl9YEGBO+CUzPCd0DKDIGZjK402aVK0hTtCxiabhzIalQdX/MEWdBKGUxVgreRR21+8V2td0g4Z/iCZs4FYWA18VbM4V374WTtUOlmy+RKuJZqnvCCJA8WVYpUslu/XCvpFkgVfHk/wC5iHYrQxlS8W/brEbRZs9OvpBFkVTBhjjpwdo1Ok6wXoHoAJTlmYefeHSLEB9YsMqLEy2D96+/SFCRSjvSIzWbv7wUE03wPbFZA1q+Bp64Q/gpBS2cYbg2mo3/AGhJtfEUIBOYb1i5VoqHycOMtD69Istcq+AW4R12GhJaNolIDH8wFM2neWlASCtRrVm3PEfiO1Ikg1cpLcSR+/nAPwrsWZMmiesEJS5D4qVUUGgcxaMO2WQnOsI6v5ZSANw9IsQXiak5RgRuisbIPJO1SgJaiKlopWlEpCbxAJAYEgFRbAOcY3alG4wJBJSAeKhAls2cZ9oUm7fKUgByaA1fQMczuijkoq3ovDj7xUU6eXk2LYP+Nf8A594yAE0DAUGHDKNw1o3L+nqt/wC0dfaZhcsSBxiggkVOGAbHmItmViCUQDyCKUnKN/L1iYMYpfWOOK5iWEBrmPvgm1q8L+msKJU5jEJbLx0C7XneIHBu6QxuvJlqTmkcYRbcXDzZ5JsyRokGIy0WTJWVbpA9XgpD+5eu79oFs/rBImt5jD08ozN0WQ42eKbt9OsFzE74X2O0AgDN++9TBxrw6d59Yr4TayVBGHe+N/L784tCad7okE1wgHWRAYd6+8JNqWoX2SailAPX8w3nk4Jxanp3xhDbpr4Y76UwrVi32jpPB0QJCy7mr89DB9ttoRKoct2jHk0LrwDcc9f3byhZa5xUN2DQsdjMWTNm/PVfmKZLuAMcfJ6R2OykXZKABTIczHNS5QAJ0/MP0zmQEEOGFMo2QZj5EhgkA6jgx9o0pIBxfe3tFaJgA8IZ+8IrmnvKKpWRAttWiawEqWoLCnQWDqLUCQc92JJGccnZPie2KtAQqcsOoBQIAIZ3BDOKP1jpNqWyWoplzR4FB3SSCgpPhUljTuhwipVuEwuubJm3R4VKln5qWDDxgEscC5auEXTVFVFuUb0v1s56b8TqSopBoCQKDAFhlGQerYEgl/4ZfK1BuTy3bjG4PWJR8vO3p/kd6TGTFsD35RKMU0RIFSGIxeNMKxteFBEL0cAotxdBo2kIETSF1wh/bVeA7yxEc9abUEgkp5iM89miGUU7Q8TDHSOhsdnuSkA43WhDKF+YmjuQRzjsZlmYANgzmJyeCkULUo77pGTDWtOn3pEyjXDHCKrQmo9uGHlGeSvJdDKyTakJS51zrp7QzQKb+++2hXYJbl3AAx3e5huhs+IHpDx0LPZJi2nffWIqVGwd0VK6d+kEUGtU4AGrltd751jm7dbbyno9csdKa9MIabVnKFAxOYfTdqzefJBPWEY4nHdwhJMZI3ap5ZTY4wsXNJA84JmWjRh9tPWBJo9YMQSCkyT4QX8bfsOTHnDpU5yxDNuhbYV35ofCWB+ANMzzh6ZiZmbbu8Y2RWDHN5K0SnqX5xqYOe+AbftX5SSxLAY/eFuwviRc2ey0fpISVLUTUAZFqVNIohKKtuSSmcpJDMgEc6+btzhWJQTZlreq/D5j8wytW0E2kqW92YpdQo+EgPdCTuTRoB2hJKZSEEEeIlRxAoWqNXi2KSLJS7Ofwv8AlCxKi3+4RudUaiV16sPL2jIbBm7P+M9YK61itU3KIrMQBeJjG78RUqNqpEVGm6A3RwJbZrJ1rnHP7VmPhhh7w9t8p0ZG7XlCSyWIz5yZbhINVHRIBUTxYFt8ZOTMjVx4idD8KbDUhKJ8xTul0Ib6QfpKjmSKgcI6O0yPCVcy+JiyyyLqAEhkgMBuAYDe0WKOIibyg+idFm7GJ9/SBrXKc6QcuVdURrmR6CBrVNAZhXN8IWsFkydlWaJHHicOm+GSPpqfF2WHlAlklEi9u773QR9PCBEEslhVy/YmIrPhMbmCnfCIT/pIwpizwQHP7StH1JyxG45EHhSOfWoqqS+46aPDa3Sj4mw9A2He6AJVm58q9ORiK2VBFlgNT6cYHQt1f9S555fflBVql1cOw79YBAy5+kWgrIzY32QSELVqSx4A+4iy1zilJPBuZaM2efADTDR8T+Iy0Sr6SnF3/EbpqnSMMXeTm9q7QvUyKqgaY0jciaPkGVKKUqWoFV5TKUkfSATQ1yeF20JE1Ewi6cw9WI7EVWRK7t0pGIJJGYej5CuUKh06YVbJZlpCVApYk1FS7CnKJ2S3Ll/SujVfBTZV1g9FqWXo6TUpotG+hw6CNHZ0qY7Ay3NCg3k4ZpVhyMVUkzusrtMXHa39qf8AGMgn/wCOgf8A3J/xV7RkNaD3n8npK5jDDtooF4xpc7KIvgSHAxgEiKpgFY1Mmks5oNIkFbqH0iCkjhux5QKCau3goYuCPvAmwZF2eNwUPK7yoYLQtiAcNPKIWFQTPWDi33Dxl5sGjiyjqpk8JatB690ghFQ4eFllnONPv1i+VMKT4TjlEU0yjVE7ZJDPVx1hTPlYZkYU+xhxPmBjWjV1hctQIcOz86esFjRLpKTi76xtSs4slLcBsO6mITE4d5iEGLFHwjvjG5huovd6ekVjCJWwi4RlnHAZy21fDeu1B/f2geQohDnFulPT3EbnTMQ7tFUybdl0pq3GJooBWwtWp+8a2fZryFKJLrBbhlAu0rQ7gZwwkeCXTIYeUaeIzcrCbBJPy0jcPT94tMoprlxjJclrzHMgjRlEOPPiGg2yy3e+HGVI1yy7MqFc5IXiGgNdgqQWbhDq1SB/KcN3vCxVCX7PHvGFCVK2chIGb6ezxQuapILBKv8AsKgf9gyvOLVganDPIxUuVv6QKCmJjbd/nGRavZTkm9jGQvVjWd4VncIgo96w9m7LTVm86wptFkKSQBXh0rnGgkUy5vARFFoIJIpFqbOcS2jaxCc1RgztV31x5x1HWUyEXl4lt7U6Qttu0AidfegNeBpDALZJGFO+ccZty0s+sZeVWzTxYR6HZLTTI9vBqbRV+u+PPPhHbalgylYJAZXok95R2cq0imcZq6umW3kPtdqbwjMOw44cIlLSSA/Y03GFU2d+pvwrpuhpZJgoBzJ13QyyGqQdIIxZsGHL2+8Dz5jKDwRIIAyz5RRaE3lUqOMGsAvJbKyzim2Fgp65t3xPWCEMBUP2GhVbpkxS3CQBvOPSCuOT8Fc4r0UTUgscGzPE0ML5+TF2h1PUgfWw73VEATpaVPdBbflwbKAuCbehvrQSuzmF+KbdAKiCHABPVsOcdDJQQU3gQBXmxCablMeUHSgEgAMAB2Xiq1qdZG8eoeNkeFRWTHLlcngJtOxFyJCFm6y9MQ4JSCcy3tFNinG8ylGmXekdzbbD86yhAYggFNMDiPOPPrTZ1IUUrDEFiDiInGSGlGjoVS5ZS4LvnluhLarHi4oSajIxqx2gpIrTQmCpU4Ghz1w8oexBNMlDKKmbdDddkBDjvWBZlmOj9nukBnIAJTqOhjIJuD+nzEZHdWMdwq0DlxrhCy3zj19j0oTBii5riM9OJOEC2uahqVOPOsVomLpYN1ISyQGGdIrmAuXwctv3xbOSVF8OAz3xUEOkPe3YV5NBdnC63ziEnd+0cZtGWqYsJSCVKoAMzHZbcVdkl6O3vhCb4WsBUZk5qJ8IJFBmr7CIPMqLJ1Gy/ZWzfkSroPjUXJ36VGAwhzsiWq8RevMxcgBsmLc+kDWhWDeXdIv2TOKZjaj08XHLziv04zwyfeUcoeqsAIdRD7gYmmWlKQKnifaLxURRMIzI/wAvaNUeHij4QfLyS9CxP3d9Ikqfw9YFkgHAg8jE5UwEsKngAOph3Lij8C9eR/JNdo3wPNVx94L/AIbDzr7QntlvWlV1ITia457+MQnz8aKR4Zs1PQ5ZnYcesLlz0poTU5P9hErZNUfqUWare2GXpC/Y6kqtKCv6SoPowwx5Rnl+LSX2o0R/C28sP+eAoBQKQWqQMDRwMOsdrYPhqRMlh0nA+IFlF8XanlF+0tiSrQgOASPpIcHqCDB2wLJ8uWEnEUiLnKdWN0UU6KtmWddnTcmG+kUSvdkFDI78PSKfiPYkuem+4QtI+o4EaHXdDq2WwS0ucchqYSLdZdVTpkBDKFE5chyM2X8sAKD6kDD34RTbUKYFLEa94GOrnpBpjv8AaENs2MoElE0VpdUPCd26KUSUsie+rI1bAUeNS5qmG586xvadlmIAKgwwcMW5jLjACVnEZM9Q2me+Fsos5DjbRoP8h7xkA/P3/wDmMg2E621KYYucaCvnCyWghRUXUKkg5CDL5fBz3nEkpJzw4voYqIBSSZhJqwJo+nGDBIO8DP78aQTIkpAOBOURtUx0FsbpbHIQPDvTi/jC0j6RgIafBUwGxoFGdbjfeNTrlHJ7dmqUXVo5jqfh7Z4lWVAWCDVRDYE16s0R4vWy3J8IYWmSgksBrR+3hZapd0ugFxnpvrB820Dcw0EAWm1J8JxUe6aRZ4Ioay5Slm+shyhAASGACXFQKXi9eENAlLJFMoGlWUhMt8SlzpVzFlzF8sI8yU25M9GEVSDJawHbGvdcsK8YpsI8Su+EUpIbGvff7xdZlYnvf3viy0K0FWycyTlT8RydotIUtzl7DzLQ42rashUNz7whFPlhjCyZ0UD2m0OFAf0/dL+T9I6T4GkSFSlXwkqJrqBlHL2VAUrGmG4OW+xjpbb8GKouyLAUA90k3eRFU+Y3QsalsMnWEdZIsxkHwkqlnI5c4ZzLQEy1KJZh0jmPh9dtSCi0y0lIFFBQruZhXN6YRdt23Fko1NeAY+pT0i8fgzcjxZf88zFXlbrvDvGMKiaDmfbdA8mewAGJoNw/NfOMXaf5U8zrwjQkY2wlnimZYhG0g6udfaI2lXy0FWJwA3mghtHA9qsEu6b5DEMXjkrZsW6/y5qZgyF4JPsYc/6d8zxTyqYpyAgFgemA7eGezrAAG8I3JFIDV7CpVo87Nlmaf+IyPTjLl6DoIyO6op3fwKJywkAYa9YqWpLDN9Opc5fmMXLDmn1V4thnWsDLpQnSgr7U/EOAvRa0AgF2JbAsMqnSKJm0gp0gGgPBusRXKLirp3ADybiOkAWq3XXCUuSNOO/eIWV0NHZzu3ZNCQNOzDybtVIAbFW/7Rz+07e6SCGJyMC2S23gMKa91wwhIfA0nY6nbROofdFVhllc5IJxUPzAwU4cerV+/KGWwv8AeQSP5hkWhpYQFs9DtUsXmGQAEAz0so+0HXnJ3n8QHPU1e/yI8t7PQWECK3Z/n2iBXx79c+kanKIJ4coFvYjTOKoVkJoJL170gO1YNke+QgxU1hUt082geYPTv084VhQoRNKQrRRboHHrDfYXxUuTQPM3PhoAa0yhVO/21caa4fvAclTd10i/Ck4mflbUj0my/wD9MlENMlqHBj+fKA9qbQRPmJWiqSKHe6vuluccMFeXeUG2O3XAEn6a8nZ4slkhJ2jq02h5raAd+sGonuoJFO8OMc9JtD+J3dq+kMZc7wqOpHKnvFjOdTLQPlFTBxjw8NRuqYAt80lWHhR1UshgPMwPLtt9KRurxwcbj7Rra1v+Wi9mMOOvGE/yEGnL8XygfEazVD+VP9Ig6zK8BXgGZIhNs1wkk/UsXlHrTpHQ2az/AKaAcAHMECBP4VRrG4sVtEOYyBQ5ytotd4unyxbe0DLtS0kkE5Ux3dYqlTyAHpV2YPFXzyrTDHAUelcHw5RShg5VoKg9/i+Jyowq9aDSFs5dN43mn5iRDDXA8+W6Kp0h8g9Hbwk6VffCthQlt6SUqfIGv5gbZdnoSaOSw3NSHKbGi8lw6QQ4Ki1CHp16xBsA2NN3ImAkcyKSDXOgq3PHGsMNmp/UQ5JN4ddO9ICRJL+F8H/IjovhSy/qFWNwAAf3HE+vWBLQ0dnX/LITWlIU2xW+Gu1beLtOfGOcnTr2cee4UzdGVqzc6Y2Gff2gaZTP8xO0T2By36wAueMP3Og88Ybw4kFOQO8Hi+elkEwNsxLrJVhl7+sNFyL9BnE3YbOL2/argSBiS55RlknhSHZiGB0zPtFm37C61JzGEJbBblyVuKHA6HUMaHnG3hj9hj5H9w9cdiLEpFCXg1CJE1N68iVopJdJx+uWPFLLg4P/ANYBmJD/AFBTZi8ejisPdiF9nttzDDTmXaHditoWktwI00jnHIGDctR5Ui2VOul04px/I0h0xXGzrpS7oKtA8Q2/PvBAweFZ2oFoABqaEZj8Qx2klzL5Rz0S0W2k3f8AED7Q7VaytACaBg+uEIdpK8SBr9oIlWy4WOHpBAMP4QRqLAsGMjgnnhWCMX4Y04imME2ZiQXBxGOgfeWx6VhemYz8e271guUkOPE2AfcdHwxgy0VROYXfJsmOrtxII5PueM+Y5Goc1bnox8qxoqD3sPLFtMO3gZUzE4tlWufqIEcnPBhmF8m0qI0AXAPJsdWrEpgDPpqGy/eJKWm63ivPkwSxbLF4PgCN0tuYYNg2/H8w/wDhOaBOKHxDsd2T5qqD+0c6tRd+GmVC/t9olLtJBBSGU9GNX4ne8K1Yx3E7Zt4TReLhT9R+IQLJSKGH+xPiGXaEKSs3Zt1jotqul8DjTfHNbTtiUqIfDGMvJGpGjieCufbCWJ6wOq2gDfCq2W2rVaISrTeLamEorZ0Gz5xJ6vDlFuu0T9RphhC/Z0hhTnuhiZAkuuYUpTiHNTnhjDQjbJzlSwcjtFChMUF1U5eFttswPiY7/R4Y2+1/MmlQDP7tnFJUxaNMVSM8ssX7LtoSopJIB5dgw6QoY9DXHH8c4S2vZrupGWXtzyiFit5TRWHplx6w9XoW6HylBqPhV9XOG6o841eS4IChr4qvuIGG6B5c4KSS+nRvf0i2VaQC4BP1BjleSU9Q7woQmXNCFODeAxpjy6x00xV9Ms5UjjjOoz0d25MTxAh78OW50BCj/Moo4C6SOPiduOkBOsCzV5GG0Jn6qOEX2pLp5Qvtkx53CDivww5MERaqCuUZAi5NTGRw1CRJc1r+0bCy3P7GMjIccuSP/wAv5gRTO+k8vMGMjIIgQr/amHMLSkbgcee/GMk/zDDDCmmkZGRGWh47K50sU4anWKV/QlWZUpzG4yHiE3Z5hBoWYOGyMZ8R2ZN5JZiqpajk40EajIjy+FInPTpprU9TDCxTSyTnqwjIyJvQ6D7NbF/NHiOcQtE9SykqJUSWL6U94yMh4E5lIFOZHlG5Sq8n5uYyMivohbPSAoAYMnzAhXtVIABGJx30z1jIyOWwPQNZrQpKhdJH7Q4kGne6MjIaRyKhMN4cR94LXMKWulrqARuPzFV84yMib2hhz80liTUgEw0kq8MajIciwZQrG4yMjgn/2Q=="/>
          <p:cNvSpPr>
            <a:spLocks noChangeAspect="1" noChangeArrowheads="1"/>
          </p:cNvSpPr>
          <p:nvPr/>
        </p:nvSpPr>
        <p:spPr bwMode="auto">
          <a:xfrm>
            <a:off x="155575" y="-1790700"/>
            <a:ext cx="280987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44038" name="AutoShape 6" descr="data:image/jpeg;base64,/9j/4AAQSkZJRgABAQAAAQABAAD/2wCEAAkGBhQSEBQUExQWFBUWGRgaFxgXFRcaGBgaHBcWFxcaGBgXHCYeFxkjGhcXHy8gIycpLCwsGB4xNTAqNSYrLCkBCQoKDgwOGg8PGiwcHCQpLCwpLCksLCksLCksKSwpLCksKSwpLCwsKSksKSkpLCkpKSwsLCwpKSksLCksKSwpKf/AABEIAQMAwgMBIgACEQEDEQH/xAAbAAACAgMBAAAAAAAAAAAAAAAEBQIDAAEGB//EAD0QAAECAwUGBAUCBQUAAwEAAAECEQADIQQSMUFRBWFxgZHwIqGx0QYTMsHhI/EUQlJikhUzU3KiFkOyB//EABkBAAMBAQEAAAAAAAAAAAAAAAECAwQABf/EACkRAAICAgMAAQIFBQAAAAAAAAABAhEhMQMSQVETIgSR0eHwBRVxocH/2gAMAwEAAhEDEQA/APVLb8Qos8gTZj1KQAGqpQcByQAKGpjVr+KkS0oUpKg6BMWCUp+VLOKphUoANXwh1KuqYFiwcq1kISOHlFU9EmaXmS5cwgFDqQlRAP1JcgsDmIk5U6Clgvm/HkhMozDfpS6UKTVlEJvLASF3QFXSXAUl6EGJbR+N5EuzonC+tMxdyWAm6pZZR8Im3bzhJb+olIDkiB02aQHaTKDs7SkVYBIelWAA4CL5CJYSEJloCEggJCEhIBZwAAwBzGcN3QKKpvxkjxhEqYthLKGMsfN+ZN+Sm4FLBHjwvAOKhwz0T/ixCioSUKnlE5Mk3FSwL5SVkAqUAQkCvM1AeD5Wz5AYiTKBClLBEtAIWqilAgUURicTAW1LRLlJdKUhQwZIDMm4MqMjw8KQe1KzkrLdpfEUmQlalrAuNe3PhxfdHIW34xskx1GbkP5V0BYg/TvFd4EGbPPzwbwvVdiHFKgsd8F/6bJSLvykVAB8CKsAADTBgA24RLt22XUepzG1dry5aEklwpilkq+kmijTwhnIfFizwpm7XlAYqOD+BdLwKnLinhBJ0Ajtdp7ElTHWqXLJSljeSDQ0YOMIVL2Yh7qUJc/2jeMhgxPImItKzRFto5+x7Wlgi9eSK4IXiCARg5LlgADgdIc23aktCXOACiwBJ8I8TsPDVh4mqQIajZElCAgy5Rav+2nEOQRRsSTzOsCWqzJWbykpURgSASl8WJwHtDOgZOdkbblKWFFTAYulQYsSUkt9VMIos+0pf6pqUhJv+EijrDMav4H6Q8lWCWCf00BzXwJrS7WmhI4OIBTs9KUrSEJSBVgkAZnAcBBTS0dTNbOtAmgsFJJBSoFKgxBJFSA5dJwzcQYtJWhKh9QBp/WlmUN+PodYqE24UEBgQMNUl/MQQhZKGDuhTjQO/kXH/rWEcrCsCeVZak9+cWzJNDR+8YcT7FeIP0jMZ3sxWBrRLYYUgIawLZkjxYAs9CWfPKD5k1DlSSyv5UqBfIfV76QvCilV4Ux0ryNGgoJBF01SpqNUUyOdA3XfDE26YNOmGYaVPM0+8XStmXPESaa1Z9NB1iVjStN4Sk+Nn8R8J0HBnYjSMmWWeqWb5DM5ALtqyqEjOOUWxHMS7btIUwDGmNH8qdKQlKH9IZ2mxlJd6d4wJMlMcD0h6onYH8oaRqL7u+MgnHuMmY4Z9fUxJqO8UCT+gZoNU1IfEcNawIjaLg74PKusiUHaDPngRbKtgGtYTT7SHNTGxaDrCpjUPxakmr8o5/bKVTphQnXpF8ua5u41goJCHo5OJGQ4xzY8FkElWcIRcGGJOsXLtF1OQUeA/MTTQXjgMB9+MCSx8xZybHs0aORRosqoU74xCVIuviT0eCZk0AXQD0JilSnDYDpCyaQ8UyCw/ffWBJiWB3PF6la9884qmbuzE07HYHORR8sfX3ihVn+rfDJVmoBugddSe6N31hzrFy5HhLgsFA8Bh9hF0qSWO6h8iD1bziSleEb6/j16xGQtl3qAPXg9YWSCi1M40oBQCmbZ/wDbfA1vmM4HmMoOuB3DkZQPaJT4NCpnCVMxy0N7N9KVMHVRicGzxcmmAeFlpsd7JiM4aWRCrpKEKLBiAQ/Gqhi0UjkjM3stBKlkl8g/NzzcQVtHwylZOw6n94X2PaIlJWpaJwZXi/ScAsDiknIg84zbO3ZSpYDrDkHxSpiaAHVLZxZxIJiDaElZa7rV+EDizrGVOMGjakk0+YkcT7tG02lBNFpPBQgBAvkn+iMh2EjUdRGQwBjtITJcha1OlTEpqCGdkmmoEWyJpIjitn/FF+V8sywEk+JQUolRFT4TSpjqbFtHw4lwKeH1YxTlSlklC4h0tyquMX2dVS4NIDl2s4teJ/tZuZglG1GaiuY7eM/VlbHdhkj6ssoneClMKj1MaUpkACjiJWdQSlSmwpxji0UDbStDFsWy/eIpF2VmCrSAJ67y/wA0hpMQEpTV6COSwN6CSk8n1Y99IyattOBghbEfv7QJPWT3SIyyUREJd6GL0opQZ55Gvr7RRJTmeEHBHfWOWDmL7VNu8f2ihMp/ExZw576QTbLOalt55V9oepsqBIQk5K8R3/gQ8VbyLKSSOTWnKjt04xQEVh3arAAL2L1IGAeoS+dGheJG5oEhk7RK6AGJABzz5RSUBizDeanz9ItQwGfNqxG0yXGnD1hAikyjexd9AYPsE+6VOpmA0D+NDb9TA6rOrjvA9iY2hIB1yqDnDccqdickbQsm7XBv/MSyZi1O5olXhSN9AgxdZ9pqmoqxSlRCWpQNjrC74r2MpaUqr4fEUgUUP6+NK7g+sXWSaESZaflTBTEJBBriGMaJQ+7unsxxeKCzIcOziAjYEqnVQksh2ujNQb0iX+opwImDjLV9hEJO0EfMWSpnCRVKhg5LuKYwUNYZ/o0n/il/4D2jIj/qMn/lT1jUHsvk6htZPgOzpF4oVfBF1jTNyfJqawxTskJTQGnecPlThpFE+b4TUPxeKtkzn5iCOHekWyZIvBzRxhBSkthBVmnKvYlmOmnCFbCtklKc82Eat9ouoCRGXqgboDtc+8rc7DlGb01+EbHKvKHXfBdomV/eNWKW1cXLchw7pFk+UHOUO9AWwVU69gTz/LRCWkvFyPEfE9MMfeogj5bjLg/pnEWUK5UnPLWkWpNO36RpJrTyBiKl8/LzhGwjJKkmWU7iGO/BuZ8zrCKZOXebKvVh7CDrOt1YU1fh1gudYgUvCuTYKSF6toquswffkNAPMwImVvHfpF82VUtUxuVLo8Om3sNUDLkAfiNlFcS0FmUw79ooUkwQFa0Y4g8O6wstJZYatYbfNdO8efOEk20frAYVgenPRu3kAhiXbi1aVhTbNkiaXSVIU1UoUw4pH2HpDG0yioue/eIpsR1eNsVWGYG8iKfIuqQj581JIPA4UJUKmMlWSYXaepPiLm6k3mYOemUdHPkhQaZLTNH91FDeFisVS7LZ/wC9G4uUvq4rFPpqWgdmtlci0kJSCsEgAE3BUtU4xqDBsyT/AFp/yVGRH+3o76yH6JxNHiU6YycBXOrwuVML584nLnKH8zQ6CWifBVknOrkfSAhLeCbKhlCC1gK2bCvEo4M/lAyAKHuvKCJqT4uETs8wJVVqNTfGWOzW9BCFhKEhmLVB40MUWwuxHlCrbe2wZ6CxD+F2pufTLrFq9oEor6Rzb2BBaZwvNl6awSaJbLRusK7Aq94qnWGqy6cBSoB9SAW6wmyhXdfBuD15xXanGB79oIkI57vzlGTVDju79InIZAtnnMa4+gg7+N8Ld4CF8wVYDd6xcmW9Dp6QqRzNiunIViyXLL7hqce+ETudtXnpGpsocTv9YdAN3XAevWkRKW/doISAAajA9n3hbbp9w+xhkAX7QkFJcE188fpSMBxhDaJZKgSY6WeDMqCMG5aDj9hy5+0oJVdzhtAeUF/OF0PpFZnJyMNbFZUmUm8xOfWNL2ejTzjSk6MbqxDN2m2RPMRZMUpJJuljVxXIBi1YYTdlp3AcBFdmsbpf+py3MwcluPqoPtp0Afxo0PSMhj/BGMhqB14vl/l+49mWVNXoR06wHcg+apeChThFNzdHIgQlGvYgpU1GTv1igy90YEwxxetLl9YEGBO+CUzPCd0DKDIGZjK402aVK0hTtCxiabhzIalQdX/MEWdBKGUxVgreRR21+8V2td0g4Z/iCZs4FYWA18VbM4V374WTtUOlmy+RKuJZqnvCCJA8WVYpUslu/XCvpFkgVfHk/wC5iHYrQxlS8W/brEbRZs9OvpBFkVTBhjjpwdo1Ok6wXoHoAJTlmYefeHSLEB9YsMqLEy2D96+/SFCRSjvSIzWbv7wUE03wPbFZA1q+Bp64Q/gpBS2cYbg2mo3/AGhJtfEUIBOYb1i5VoqHycOMtD69Istcq+AW4R12GhJaNolIDH8wFM2neWlASCtRrVm3PEfiO1Ikg1cpLcSR+/nAPwrsWZMmiesEJS5D4qVUUGgcxaMO2WQnOsI6v5ZSANw9IsQXiak5RgRuisbIPJO1SgJaiKlopWlEpCbxAJAYEgFRbAOcY3alG4wJBJSAeKhAls2cZ9oUm7fKUgByaA1fQMczuijkoq3ovDj7xUU6eXk2LYP+Nf8A594yAE0DAUGHDKNw1o3L+nqt/wC0dfaZhcsSBxiggkVOGAbHmItmViCUQDyCKUnKN/L1iYMYpfWOOK5iWEBrmPvgm1q8L+msKJU5jEJbLx0C7XneIHBu6QxuvJlqTmkcYRbcXDzZ5JsyRokGIy0WTJWVbpA9XgpD+5eu79oFs/rBImt5jD08ozN0WQ42eKbt9OsFzE74X2O0AgDN++9TBxrw6d59Yr4TayVBGHe+N/L784tCad7okE1wgHWRAYd6+8JNqWoX2SailAPX8w3nk4Jxanp3xhDbpr4Y76UwrVi32jpPB0QJCy7mr89DB9ttoRKoct2jHk0LrwDcc9f3byhZa5xUN2DQsdjMWTNm/PVfmKZLuAMcfJ6R2OykXZKABTIczHNS5QAJ0/MP0zmQEEOGFMo2QZj5EhgkA6jgx9o0pIBxfe3tFaJgA8IZ+8IrmnvKKpWRAttWiawEqWoLCnQWDqLUCQc92JJGccnZPie2KtAQqcsOoBQIAIZ3BDOKP1jpNqWyWoplzR4FB3SSCgpPhUljTuhwipVuEwuubJm3R4VKln5qWDDxgEscC5auEXTVFVFuUb0v1s56b8TqSopBoCQKDAFhlGQerYEgl/4ZfK1BuTy3bjG4PWJR8vO3p/kd6TGTFsD35RKMU0RIFSGIxeNMKxteFBEL0cAotxdBo2kIETSF1wh/bVeA7yxEc9abUEgkp5iM89miGUU7Q8TDHSOhsdnuSkA43WhDKF+YmjuQRzjsZlmYANgzmJyeCkULUo77pGTDWtOn3pEyjXDHCKrQmo9uGHlGeSvJdDKyTakJS51zrp7QzQKb+++2hXYJbl3AAx3e5huhs+IHpDx0LPZJi2nffWIqVGwd0VK6d+kEUGtU4AGrltd751jm7dbbyno9csdKa9MIabVnKFAxOYfTdqzefJBPWEY4nHdwhJMZI3ap5ZTY4wsXNJA84JmWjRh9tPWBJo9YMQSCkyT4QX8bfsOTHnDpU5yxDNuhbYV35ofCWB+ANMzzh6ZiZmbbu8Y2RWDHN5K0SnqX5xqYOe+AbftX5SSxLAY/eFuwviRc2ey0fpISVLUTUAZFqVNIohKKtuSSmcpJDMgEc6+btzhWJQTZlreq/D5j8wytW0E2kqW92YpdQo+EgPdCTuTRoB2hJKZSEEEeIlRxAoWqNXi2KSLJS7Ofwv8AlCxKi3+4RudUaiV16sPL2jIbBm7P+M9YK61itU3KIrMQBeJjG78RUqNqpEVGm6A3RwJbZrJ1rnHP7VmPhhh7w9t8p0ZG7XlCSyWIz5yZbhINVHRIBUTxYFt8ZOTMjVx4idD8KbDUhKJ8xTul0Ib6QfpKjmSKgcI6O0yPCVcy+JiyyyLqAEhkgMBuAYDe0WKOIibyg+idFm7GJ9/SBrXKc6QcuVdURrmR6CBrVNAZhXN8IWsFkydlWaJHHicOm+GSPpqfF2WHlAlklEi9u773QR9PCBEEslhVy/YmIrPhMbmCnfCIT/pIwpizwQHP7StH1JyxG45EHhSOfWoqqS+46aPDa3Sj4mw9A2He6AJVm58q9ORiK2VBFlgNT6cYHQt1f9S555fflBVql1cOw79YBAy5+kWgrIzY32QSELVqSx4A+4iy1zilJPBuZaM2efADTDR8T+Iy0Sr6SnF3/EbpqnSMMXeTm9q7QvUyKqgaY0jciaPkGVKKUqWoFV5TKUkfSATQ1yeF20JE1Ewi6cw9WI7EVWRK7t0pGIJJGYej5CuUKh06YVbJZlpCVApYk1FS7CnKJ2S3Ll/SujVfBTZV1g9FqWXo6TUpotG+hw6CNHZ0qY7Ay3NCg3k4ZpVhyMVUkzusrtMXHa39qf8AGMgn/wCOgf8A3J/xV7RkNaD3n8npK5jDDtooF4xpc7KIvgSHAxgEiKpgFY1Mmks5oNIkFbqH0iCkjhux5QKCau3goYuCPvAmwZF2eNwUPK7yoYLQtiAcNPKIWFQTPWDi33Dxl5sGjiyjqpk8JatB690ghFQ4eFllnONPv1i+VMKT4TjlEU0yjVE7ZJDPVx1hTPlYZkYU+xhxPmBjWjV1hctQIcOz86esFjRLpKTi76xtSs4slLcBsO6mITE4d5iEGLFHwjvjG5huovd6ekVjCJWwi4RlnHAZy21fDeu1B/f2geQohDnFulPT3EbnTMQ7tFUybdl0pq3GJooBWwtWp+8a2fZryFKJLrBbhlAu0rQ7gZwwkeCXTIYeUaeIzcrCbBJPy0jcPT94tMoprlxjJclrzHMgjRlEOPPiGg2yy3e+HGVI1yy7MqFc5IXiGgNdgqQWbhDq1SB/KcN3vCxVCX7PHvGFCVK2chIGb6ezxQuapILBKv8AsKgf9gyvOLVganDPIxUuVv6QKCmJjbd/nGRavZTkm9jGQvVjWd4VncIgo96w9m7LTVm86wptFkKSQBXh0rnGgkUy5vARFFoIJIpFqbOcS2jaxCc1RgztV31x5x1HWUyEXl4lt7U6Qttu0AidfegNeBpDALZJGFO+ccZty0s+sZeVWzTxYR6HZLTTI9vBqbRV+u+PPPhHbalgylYJAZXok95R2cq0imcZq6umW3kPtdqbwjMOw44cIlLSSA/Y03GFU2d+pvwrpuhpZJgoBzJ13QyyGqQdIIxZsGHL2+8Dz5jKDwRIIAyz5RRaE3lUqOMGsAvJbKyzim2Fgp65t3xPWCEMBUP2GhVbpkxS3CQBvOPSCuOT8Fc4r0UTUgscGzPE0ML5+TF2h1PUgfWw73VEATpaVPdBbflwbKAuCbehvrQSuzmF+KbdAKiCHABPVsOcdDJQQU3gQBXmxCablMeUHSgEgAMAB2Xiq1qdZG8eoeNkeFRWTHLlcngJtOxFyJCFm6y9MQ4JSCcy3tFNinG8ylGmXekdzbbD86yhAYggFNMDiPOPPrTZ1IUUrDEFiDiInGSGlGjoVS5ZS4LvnluhLarHi4oSajIxqx2gpIrTQmCpU4Ghz1w8oexBNMlDKKmbdDddkBDjvWBZlmOj9nukBnIAJTqOhjIJuD+nzEZHdWMdwq0DlxrhCy3zj19j0oTBii5riM9OJOEC2uahqVOPOsVomLpYN1ISyQGGdIrmAuXwctv3xbOSVF8OAz3xUEOkPe3YV5NBdnC63ziEnd+0cZtGWqYsJSCVKoAMzHZbcVdkl6O3vhCb4WsBUZk5qJ8IJFBmr7CIPMqLJ1Gy/ZWzfkSroPjUXJ36VGAwhzsiWq8RevMxcgBsmLc+kDWhWDeXdIv2TOKZjaj08XHLziv04zwyfeUcoeqsAIdRD7gYmmWlKQKnifaLxURRMIzI/wAvaNUeHij4QfLyS9CxP3d9Ikqfw9YFkgHAg8jE5UwEsKngAOph3Lij8C9eR/JNdo3wPNVx94L/AIbDzr7QntlvWlV1ITia457+MQnz8aKR4Zs1PQ5ZnYcesLlz0poTU5P9hErZNUfqUWare2GXpC/Y6kqtKCv6SoPowwx5Rnl+LSX2o0R/C28sP+eAoBQKQWqQMDRwMOsdrYPhqRMlh0nA+IFlF8XanlF+0tiSrQgOASPpIcHqCDB2wLJ8uWEnEUiLnKdWN0UU6KtmWddnTcmG+kUSvdkFDI78PSKfiPYkuem+4QtI+o4EaHXdDq2WwS0ucchqYSLdZdVTpkBDKFE5chyM2X8sAKD6kDD34RTbUKYFLEa94GOrnpBpjv8AaENs2MoElE0VpdUPCd26KUSUsie+rI1bAUeNS5qmG586xvadlmIAKgwwcMW5jLjACVnEZM9Q2me+Fsos5DjbRoP8h7xkA/P3/wDmMg2E621KYYucaCvnCyWghRUXUKkg5CDL5fBz3nEkpJzw4voYqIBSSZhJqwJo+nGDBIO8DP78aQTIkpAOBOURtUx0FsbpbHIQPDvTi/jC0j6RgIafBUwGxoFGdbjfeNTrlHJ7dmqUXVo5jqfh7Z4lWVAWCDVRDYE16s0R4vWy3J8IYWmSgksBrR+3hZapd0ugFxnpvrB820Dcw0EAWm1J8JxUe6aRZ4Ioay5Slm+shyhAASGACXFQKXi9eENAlLJFMoGlWUhMt8SlzpVzFlzF8sI8yU25M9GEVSDJawHbGvdcsK8YpsI8Su+EUpIbGvff7xdZlYnvf3viy0K0FWycyTlT8RydotIUtzl7DzLQ42rashUNz7whFPlhjCyZ0UD2m0OFAf0/dL+T9I6T4GkSFSlXwkqJrqBlHL2VAUrGmG4OW+xjpbb8GKouyLAUA90k3eRFU+Y3QsalsMnWEdZIsxkHwkqlnI5c4ZzLQEy1KJZh0jmPh9dtSCi0y0lIFFBQruZhXN6YRdt23Fko1NeAY+pT0i8fgzcjxZf88zFXlbrvDvGMKiaDmfbdA8mewAGJoNw/NfOMXaf5U8zrwjQkY2wlnimZYhG0g6udfaI2lXy0FWJwA3mghtHA9qsEu6b5DEMXjkrZsW6/y5qZgyF4JPsYc/6d8zxTyqYpyAgFgemA7eGezrAAG8I3JFIDV7CpVo87Nlmaf+IyPTjLl6DoIyO6op3fwKJywkAYa9YqWpLDN9Opc5fmMXLDmn1V4thnWsDLpQnSgr7U/EOAvRa0AgF2JbAsMqnSKJm0gp0gGgPBusRXKLirp3ADybiOkAWq3XXCUuSNOO/eIWV0NHZzu3ZNCQNOzDybtVIAbFW/7Rz+07e6SCGJyMC2S23gMKa91wwhIfA0nY6nbROofdFVhllc5IJxUPzAwU4cerV+/KGWwv8AeQSP5hkWhpYQFs9DtUsXmGQAEAz0so+0HXnJ3n8QHPU1e/yI8t7PQWECK3Z/n2iBXx79c+kanKIJ4coFvYjTOKoVkJoJL170gO1YNke+QgxU1hUt082geYPTv084VhQoRNKQrRRboHHrDfYXxUuTQPM3PhoAa0yhVO/21caa4fvAclTd10i/Ck4mflbUj0my/wD9MlENMlqHBj+fKA9qbQRPmJWiqSKHe6vuluccMFeXeUG2O3XAEn6a8nZ4slkhJ2jq02h5raAd+sGonuoJFO8OMc9JtD+J3dq+kMZc7wqOpHKnvFjOdTLQPlFTBxjw8NRuqYAt80lWHhR1UshgPMwPLtt9KRurxwcbj7Rra1v+Wi9mMOOvGE/yEGnL8XygfEazVD+VP9Ig6zK8BXgGZIhNs1wkk/UsXlHrTpHQ2az/AKaAcAHMECBP4VRrG4sVtEOYyBQ5ytotd4unyxbe0DLtS0kkE5Ux3dYqlTyAHpV2YPFXzyrTDHAUelcHw5RShg5VoKg9/i+Jyowq9aDSFs5dN43mn5iRDDXA8+W6Kp0h8g9Hbwk6VffCthQlt6SUqfIGv5gbZdnoSaOSw3NSHKbGi8lw6QQ4Ki1CHp16xBsA2NN3ImAkcyKSDXOgq3PHGsMNmp/UQ5JN4ddO9ICRJL+F8H/IjovhSy/qFWNwAAf3HE+vWBLQ0dnX/LITWlIU2xW+Gu1beLtOfGOcnTr2cee4UzdGVqzc6Y2Gff2gaZTP8xO0T2By36wAueMP3Og88Ybw4kFOQO8Hi+elkEwNsxLrJVhl7+sNFyL9BnE3YbOL2/argSBiS55RlknhSHZiGB0zPtFm37C61JzGEJbBblyVuKHA6HUMaHnG3hj9hj5H9w9cdiLEpFCXg1CJE1N68iVopJdJx+uWPFLLg4P/ANYBmJD/AFBTZi8ejisPdiF9nttzDDTmXaHditoWktwI00jnHIGDctR5Ui2VOul04px/I0h0xXGzrpS7oKtA8Q2/PvBAweFZ2oFoABqaEZj8Qx2klzL5Rz0S0W2k3f8AED7Q7VaytACaBg+uEIdpK8SBr9oIlWy4WOHpBAMP4QRqLAsGMjgnnhWCMX4Y04imME2ZiQXBxGOgfeWx6VhemYz8e271guUkOPE2AfcdHwxgy0VROYXfJsmOrtxII5PueM+Y5Goc1bnox8qxoqD3sPLFtMO3gZUzE4tlWufqIEcnPBhmF8m0qI0AXAPJsdWrEpgDPpqGy/eJKWm63ivPkwSxbLF4PgCN0tuYYNg2/H8w/wDhOaBOKHxDsd2T5qqD+0c6tRd+GmVC/t9olLtJBBSGU9GNX4ne8K1Yx3E7Zt4TReLhT9R+IQLJSKGH+xPiGXaEKSs3Zt1jotqul8DjTfHNbTtiUqIfDGMvJGpGjieCufbCWJ6wOq2gDfCq2W2rVaISrTeLamEorZ0Gz5xJ6vDlFuu0T9RphhC/Z0hhTnuhiZAkuuYUpTiHNTnhjDQjbJzlSwcjtFChMUF1U5eFttswPiY7/R4Y2+1/MmlQDP7tnFJUxaNMVSM8ssX7LtoSopJIB5dgw6QoY9DXHH8c4S2vZrupGWXtzyiFit5TRWHplx6w9XoW6HylBqPhV9XOG6o841eS4IChr4qvuIGG6B5c4KSS+nRvf0i2VaQC4BP1BjleSU9Q7woQmXNCFODeAxpjy6x00xV9Ms5UjjjOoz0d25MTxAh78OW50BCj/Moo4C6SOPiduOkBOsCzV5GG0Jn6qOEX2pLp5Qvtkx53CDivww5MERaqCuUZAi5NTGRw1CRJc1r+0bCy3P7GMjIccuSP/wAv5gRTO+k8vMGMjIIgQr/amHMLSkbgcee/GMk/zDDDCmmkZGRGWh47K50sU4anWKV/QlWZUpzG4yHiE3Z5hBoWYOGyMZ8R2ZN5JZiqpajk40EajIjy+FInPTpprU9TDCxTSyTnqwjIyJvQ6D7NbF/NHiOcQtE9SykqJUSWL6U94yMh4E5lIFOZHlG5Sq8n5uYyMivohbPSAoAYMnzAhXtVIABGJx30z1jIyOWwPQNZrQpKhdJH7Q4kGne6MjIaRyKhMN4cR94LXMKWulrqARuPzFV84yMib2hhz80liTUgEw0kq8MajIciwZQrG4yMjgn/2Q=="/>
          <p:cNvSpPr>
            <a:spLocks noChangeAspect="1" noChangeArrowheads="1"/>
          </p:cNvSpPr>
          <p:nvPr/>
        </p:nvSpPr>
        <p:spPr bwMode="auto">
          <a:xfrm>
            <a:off x="155575" y="-1790700"/>
            <a:ext cx="280987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pic>
        <p:nvPicPr>
          <p:cNvPr id="44040" name="Picture 8" descr="http://img150.imageshack.us/img150/2879/abcsfacezx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2143116"/>
            <a:ext cx="2809875" cy="3743325"/>
          </a:xfrm>
          <a:prstGeom prst="rect">
            <a:avLst/>
          </a:prstGeom>
          <a:noFill/>
        </p:spPr>
      </p:pic>
      <p:pic>
        <p:nvPicPr>
          <p:cNvPr id="44042" name="Picture 10" descr="http://i47.servimg.com/u/f47/11/47/88/12/levre_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4214818"/>
            <a:ext cx="2143108" cy="16073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00034" y="857232"/>
            <a:ext cx="4857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u="sng" dirty="0" smtClean="0"/>
              <a:t>Atrophie musculaire</a:t>
            </a:r>
            <a:endParaRPr lang="fr-BE" sz="2400" u="sng" dirty="0"/>
          </a:p>
        </p:txBody>
      </p:sp>
      <p:sp>
        <p:nvSpPr>
          <p:cNvPr id="3" name="ZoneTexte 2"/>
          <p:cNvSpPr txBox="1"/>
          <p:nvPr/>
        </p:nvSpPr>
        <p:spPr>
          <a:xfrm>
            <a:off x="500034" y="1571612"/>
            <a:ext cx="8001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/>
              <a:t>Les muscles du dos et du ventre disparaissent en premier</a:t>
            </a:r>
            <a:endParaRPr lang="fr-BE" dirty="0"/>
          </a:p>
        </p:txBody>
      </p:sp>
      <p:pic>
        <p:nvPicPr>
          <p:cNvPr id="45058" name="Picture 2" descr="http://www.medecineinternechevaux.com/attachments/Image/Cushing_2.jpg?template=gener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2071678"/>
            <a:ext cx="4667250" cy="3743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714348" y="857232"/>
            <a:ext cx="371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u="sng" dirty="0" smtClean="0"/>
              <a:t>PU/PD</a:t>
            </a:r>
            <a:endParaRPr lang="fr-BE" sz="2400" u="sng" dirty="0"/>
          </a:p>
        </p:txBody>
      </p:sp>
      <p:sp>
        <p:nvSpPr>
          <p:cNvPr id="3" name="ZoneTexte 2"/>
          <p:cNvSpPr txBox="1"/>
          <p:nvPr/>
        </p:nvSpPr>
        <p:spPr>
          <a:xfrm>
            <a:off x="357158" y="1500174"/>
            <a:ext cx="8286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Valeurs normale : eau    100 ml/kg/ jours maximum</a:t>
            </a:r>
          </a:p>
          <a:p>
            <a:r>
              <a:rPr lang="fr-BE" dirty="0"/>
              <a:t>	 </a:t>
            </a:r>
            <a:r>
              <a:rPr lang="fr-BE" dirty="0" smtClean="0"/>
              <a:t>              urine  50 ml/kg/ jours maximum</a:t>
            </a:r>
            <a:endParaRPr lang="fr-BE" dirty="0"/>
          </a:p>
        </p:txBody>
      </p:sp>
      <p:sp>
        <p:nvSpPr>
          <p:cNvPr id="4" name="ZoneTexte 3"/>
          <p:cNvSpPr txBox="1"/>
          <p:nvPr/>
        </p:nvSpPr>
        <p:spPr>
          <a:xfrm>
            <a:off x="571472" y="3929066"/>
            <a:ext cx="3214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u="sng" dirty="0" smtClean="0"/>
              <a:t>Infertilité</a:t>
            </a:r>
            <a:r>
              <a:rPr lang="fr-BE" u="sng" dirty="0" smtClean="0"/>
              <a:t> </a:t>
            </a:r>
            <a:endParaRPr lang="fr-BE" u="sng" dirty="0"/>
          </a:p>
        </p:txBody>
      </p:sp>
      <p:sp>
        <p:nvSpPr>
          <p:cNvPr id="5" name="ZoneTexte 4"/>
          <p:cNvSpPr txBox="1"/>
          <p:nvPr/>
        </p:nvSpPr>
        <p:spPr>
          <a:xfrm>
            <a:off x="357158" y="4500570"/>
            <a:ext cx="700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Parfois infertilité et lactation persistante</a:t>
            </a:r>
            <a:endParaRPr lang="fr-BE" dirty="0"/>
          </a:p>
        </p:txBody>
      </p:sp>
      <p:sp>
        <p:nvSpPr>
          <p:cNvPr id="6" name="ZoneTexte 5"/>
          <p:cNvSpPr txBox="1"/>
          <p:nvPr/>
        </p:nvSpPr>
        <p:spPr>
          <a:xfrm>
            <a:off x="642910" y="5143512"/>
            <a:ext cx="357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u="sng" dirty="0" smtClean="0"/>
              <a:t>Cécité</a:t>
            </a:r>
            <a:r>
              <a:rPr lang="fr-BE" dirty="0" smtClean="0"/>
              <a:t> </a:t>
            </a:r>
            <a:endParaRPr lang="fr-BE" dirty="0"/>
          </a:p>
        </p:txBody>
      </p:sp>
      <p:sp>
        <p:nvSpPr>
          <p:cNvPr id="7" name="ZoneTexte 6"/>
          <p:cNvSpPr txBox="1"/>
          <p:nvPr/>
        </p:nvSpPr>
        <p:spPr>
          <a:xfrm>
            <a:off x="357158" y="5786454"/>
            <a:ext cx="7858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Par pression de l’hypophyse hypertrophiée sur le nerf optique</a:t>
            </a:r>
            <a:endParaRPr lang="fr-BE" dirty="0"/>
          </a:p>
        </p:txBody>
      </p:sp>
      <p:pic>
        <p:nvPicPr>
          <p:cNvPr id="46082" name="Picture 2" descr="http://www.quizz.biz/uploads/quizz/312014/7_f7fq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1000108"/>
            <a:ext cx="2535413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168</TotalTime>
  <Words>546</Words>
  <Application>Microsoft Office PowerPoint</Application>
  <PresentationFormat>Affichage à l'écran (4:3)</PresentationFormat>
  <Paragraphs>87</Paragraphs>
  <Slides>17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Débit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jessica.letenre@equiveto.be</dc:creator>
  <cp:lastModifiedBy>Thierry</cp:lastModifiedBy>
  <cp:revision>30</cp:revision>
  <dcterms:created xsi:type="dcterms:W3CDTF">2013-10-12T10:46:36Z</dcterms:created>
  <dcterms:modified xsi:type="dcterms:W3CDTF">2013-11-08T13:50:35Z</dcterms:modified>
</cp:coreProperties>
</file>