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9" r:id="rId4"/>
    <p:sldId id="260" r:id="rId5"/>
    <p:sldId id="261" r:id="rId6"/>
    <p:sldId id="263" r:id="rId7"/>
    <p:sldId id="258" r:id="rId8"/>
    <p:sldId id="265" r:id="rId9"/>
    <p:sldId id="264" r:id="rId10"/>
    <p:sldId id="266" r:id="rId11"/>
    <p:sldId id="267" r:id="rId12"/>
    <p:sldId id="268" r:id="rId13"/>
    <p:sldId id="273" r:id="rId14"/>
    <p:sldId id="282" r:id="rId15"/>
    <p:sldId id="274" r:id="rId16"/>
    <p:sldId id="275" r:id="rId17"/>
    <p:sldId id="284" r:id="rId18"/>
    <p:sldId id="283" r:id="rId19"/>
    <p:sldId id="285" r:id="rId20"/>
    <p:sldId id="276" r:id="rId21"/>
    <p:sldId id="269" r:id="rId22"/>
    <p:sldId id="270" r:id="rId23"/>
    <p:sldId id="272" r:id="rId24"/>
    <p:sldId id="294" r:id="rId25"/>
    <p:sldId id="277" r:id="rId26"/>
    <p:sldId id="278" r:id="rId27"/>
    <p:sldId id="279" r:id="rId28"/>
    <p:sldId id="286" r:id="rId29"/>
    <p:sldId id="289" r:id="rId30"/>
    <p:sldId id="287" r:id="rId31"/>
    <p:sldId id="290" r:id="rId32"/>
    <p:sldId id="291" r:id="rId33"/>
    <p:sldId id="288" r:id="rId34"/>
    <p:sldId id="293" r:id="rId35"/>
    <p:sldId id="292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25" autoAdjust="0"/>
  </p:normalViewPr>
  <p:slideViewPr>
    <p:cSldViewPr>
      <p:cViewPr varScale="1">
        <p:scale>
          <a:sx n="102" d="100"/>
          <a:sy n="102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88551-2C55-43CC-A107-FA9CE860D3D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EDBA3-7F43-498E-A926-A082E11B00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63311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Distal </a:t>
            </a:r>
            <a:r>
              <a:rPr lang="fr-BE" dirty="0" err="1" smtClean="0"/>
              <a:t>limb</a:t>
            </a:r>
            <a:r>
              <a:rPr lang="fr-BE" dirty="0" smtClean="0"/>
              <a:t> </a:t>
            </a:r>
            <a:r>
              <a:rPr lang="fr-BE" dirty="0" err="1" smtClean="0"/>
              <a:t>Hoof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EDBA3-7F43-498E-A926-A082E11B009F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81709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Distal </a:t>
            </a:r>
            <a:r>
              <a:rPr lang="fr-BE" dirty="0" err="1" smtClean="0"/>
              <a:t>limb</a:t>
            </a:r>
            <a:r>
              <a:rPr lang="fr-BE" dirty="0" smtClean="0"/>
              <a:t> </a:t>
            </a:r>
            <a:r>
              <a:rPr lang="fr-BE" dirty="0" err="1" smtClean="0"/>
              <a:t>Hoof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EDBA3-7F43-498E-A926-A082E11B009F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81709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Distal </a:t>
            </a:r>
            <a:r>
              <a:rPr lang="fr-BE" dirty="0" err="1" smtClean="0"/>
              <a:t>limb</a:t>
            </a:r>
            <a:r>
              <a:rPr lang="fr-BE" dirty="0" smtClean="0"/>
              <a:t> </a:t>
            </a:r>
            <a:r>
              <a:rPr lang="fr-BE" dirty="0" err="1" smtClean="0"/>
              <a:t>Hoof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EDBA3-7F43-498E-A926-A082E11B009F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81709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Horse</a:t>
            </a:r>
            <a:r>
              <a:rPr lang="fr-BE" baseline="0" dirty="0" smtClean="0"/>
              <a:t> </a:t>
            </a:r>
            <a:r>
              <a:rPr lang="fr-BE" baseline="0" dirty="0" err="1" smtClean="0"/>
              <a:t>view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EDBA3-7F43-498E-A926-A082E11B009F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0266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4927E9D-2200-4188-94E9-CDF1BF61DA52}" type="datetimeFigureOut">
              <a:rPr lang="fr-BE" smtClean="0"/>
              <a:t>6/03/2015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6542299-03B5-488B-B8A9-16912309E150}" type="slidenum">
              <a:rPr lang="fr-BE" smtClean="0"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La fourbure</a:t>
            </a:r>
            <a:endParaRPr lang="fr-BE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>
            <a:normAutofit fontScale="6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BE" dirty="0" smtClean="0"/>
              <a:t>Définition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BE" dirty="0" smtClean="0"/>
              <a:t>Mécanisme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BE" dirty="0" smtClean="0"/>
              <a:t>Conséquences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BE" dirty="0" smtClean="0"/>
              <a:t>Causes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BE" dirty="0" smtClean="0"/>
              <a:t>Prévention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BE" dirty="0" smtClean="0"/>
              <a:t>Traitements</a:t>
            </a:r>
            <a:endParaRPr lang="fr-BE" dirty="0"/>
          </a:p>
        </p:txBody>
      </p:sp>
      <p:sp>
        <p:nvSpPr>
          <p:cNvPr id="3" name="ZoneTexte 2"/>
          <p:cNvSpPr txBox="1"/>
          <p:nvPr/>
        </p:nvSpPr>
        <p:spPr>
          <a:xfrm>
            <a:off x="6444208" y="5703639"/>
            <a:ext cx="19656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Thierry Eeckhout</a:t>
            </a:r>
          </a:p>
          <a:p>
            <a:r>
              <a:rPr lang="fr-BE" dirty="0" smtClean="0"/>
              <a:t>Jessica Letenre</a:t>
            </a:r>
          </a:p>
          <a:p>
            <a:r>
              <a:rPr lang="fr-BE" dirty="0" smtClean="0"/>
              <a:t>6 mars 2015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870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Causes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8880"/>
          </a:xfrm>
        </p:spPr>
        <p:txBody>
          <a:bodyPr>
            <a:normAutofit fontScale="85000" lnSpcReduction="10000"/>
          </a:bodyPr>
          <a:lstStyle/>
          <a:p>
            <a:r>
              <a:rPr lang="fr-BE" dirty="0" smtClean="0"/>
              <a:t>Sepsis (infection)</a:t>
            </a:r>
          </a:p>
          <a:p>
            <a:r>
              <a:rPr lang="fr-BE" dirty="0" smtClean="0"/>
              <a:t>Hyper insulinémie primaire </a:t>
            </a:r>
            <a:endParaRPr lang="fr-BE" dirty="0" smtClean="0"/>
          </a:p>
          <a:p>
            <a:r>
              <a:rPr lang="fr-BE" dirty="0" smtClean="0"/>
              <a:t>Hyper insulinémie induite par une insulino-résistance</a:t>
            </a:r>
            <a:endParaRPr lang="fr-BE" dirty="0" smtClean="0"/>
          </a:p>
          <a:p>
            <a:r>
              <a:rPr lang="fr-BE" dirty="0" smtClean="0"/>
              <a:t>Hyperglycémie permanente</a:t>
            </a:r>
          </a:p>
          <a:p>
            <a:r>
              <a:rPr lang="fr-BE" dirty="0" smtClean="0"/>
              <a:t>Excès de travail</a:t>
            </a:r>
          </a:p>
          <a:p>
            <a:r>
              <a:rPr lang="fr-BE" dirty="0" smtClean="0"/>
              <a:t>Substances toxiques (produits phytos…)</a:t>
            </a:r>
          </a:p>
        </p:txBody>
      </p:sp>
    </p:spTree>
    <p:extLst>
      <p:ext uri="{BB962C8B-B14F-4D97-AF65-F5344CB8AC3E}">
        <p14:creationId xmlns:p14="http://schemas.microsoft.com/office/powerpoint/2010/main" val="73338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Sepsis - Infection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fr-BE" dirty="0"/>
              <a:t>Multiplication bactérienne anormale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endParaRPr lang="fr-BE" dirty="0"/>
          </a:p>
          <a:p>
            <a:pPr marL="137160" indent="0">
              <a:buNone/>
            </a:pPr>
            <a:r>
              <a:rPr lang="fr-BE" dirty="0"/>
              <a:t>Endotoxémie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</a:t>
            </a:r>
            <a:r>
              <a:rPr lang="fr-BE" dirty="0"/>
              <a:t>toxines vasoactives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</a:t>
            </a:r>
            <a:r>
              <a:rPr lang="fr-BE" dirty="0"/>
              <a:t>vasodilatation périphérique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</a:t>
            </a:r>
            <a:r>
              <a:rPr lang="fr-BE" dirty="0"/>
              <a:t>vasoconstriction réflexe et shunt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</a:t>
            </a:r>
            <a:r>
              <a:rPr lang="fr-BE" dirty="0"/>
              <a:t>nécrose des lamelles</a:t>
            </a:r>
          </a:p>
          <a:p>
            <a:pPr marL="137160" indent="0">
              <a:buNone/>
            </a:pPr>
            <a:endParaRPr lang="fr-BE" dirty="0"/>
          </a:p>
          <a:p>
            <a:r>
              <a:rPr lang="fr-BE" dirty="0" smtClean="0"/>
              <a:t>Rétention placentaire</a:t>
            </a:r>
          </a:p>
          <a:p>
            <a:r>
              <a:rPr lang="fr-BE" dirty="0" smtClean="0"/>
              <a:t>Chirurgie (surtout abdominale)</a:t>
            </a:r>
          </a:p>
          <a:p>
            <a:r>
              <a:rPr lang="fr-BE" dirty="0" smtClean="0"/>
              <a:t>Abcès d’origines diverses (streptocoque)</a:t>
            </a:r>
          </a:p>
          <a:p>
            <a:r>
              <a:rPr lang="fr-BE" dirty="0" smtClean="0"/>
              <a:t>Dérive de flore </a:t>
            </a:r>
            <a:r>
              <a:rPr lang="fr-BE" dirty="0" smtClean="0">
                <a:sym typeface="Wingdings" panose="05000000000000000000" pitchFamily="2" charset="2"/>
              </a:rPr>
              <a:t></a:t>
            </a:r>
            <a:r>
              <a:rPr lang="fr-BE" dirty="0" smtClean="0"/>
              <a:t> fructanes et glucose</a:t>
            </a:r>
          </a:p>
          <a:p>
            <a:pPr marL="137160" indent="0">
              <a:buNone/>
            </a:pPr>
            <a:r>
              <a:rPr lang="fr-BE" dirty="0" smtClean="0"/>
              <a:t>Résumé !!!!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912534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Hyper insulinémie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fr-BE" dirty="0" smtClean="0"/>
              <a:t>Rappel du rôle de l’insuline</a:t>
            </a:r>
          </a:p>
          <a:p>
            <a:pPr marL="137160" indent="0">
              <a:buNone/>
            </a:pPr>
            <a:endParaRPr lang="fr-BE" dirty="0"/>
          </a:p>
          <a:p>
            <a:pPr marL="137160" indent="0">
              <a:buNone/>
            </a:pPr>
            <a:r>
              <a:rPr lang="fr-BE" dirty="0" smtClean="0"/>
              <a:t>Insuline en excès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Fourbure dans 95% des cas (mécanisme ???)</a:t>
            </a:r>
          </a:p>
          <a:p>
            <a:pPr marL="137160" indent="0">
              <a:buNone/>
            </a:pPr>
            <a:endParaRPr lang="fr-BE" dirty="0"/>
          </a:p>
          <a:p>
            <a:pPr marL="137160" indent="0">
              <a:buNone/>
            </a:pPr>
            <a:r>
              <a:rPr lang="fr-BE" dirty="0" smtClean="0"/>
              <a:t>Causes d’hyper-insulinémie (insulino-résistance)</a:t>
            </a:r>
          </a:p>
          <a:p>
            <a:r>
              <a:rPr lang="fr-BE" dirty="0" smtClean="0"/>
              <a:t>Syndrome de Cushing</a:t>
            </a:r>
          </a:p>
          <a:p>
            <a:r>
              <a:rPr lang="fr-BE" dirty="0" smtClean="0"/>
              <a:t>Syndrome métabolique équin = SME</a:t>
            </a:r>
          </a:p>
          <a:p>
            <a:r>
              <a:rPr lang="fr-BE" dirty="0" smtClean="0"/>
              <a:t>Excès de sucres (amidon et fructanes)</a:t>
            </a:r>
          </a:p>
          <a:p>
            <a:r>
              <a:rPr lang="fr-BE" dirty="0" smtClean="0"/>
              <a:t>Induite par administration de cortisone (qui induit une insulino-résistance)</a:t>
            </a:r>
          </a:p>
        </p:txBody>
      </p:sp>
    </p:spTree>
    <p:extLst>
      <p:ext uri="{BB962C8B-B14F-4D97-AF65-F5344CB8AC3E}">
        <p14:creationId xmlns:p14="http://schemas.microsoft.com/office/powerpoint/2010/main" val="1077491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99592" y="83671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Rappel cushing : </a:t>
            </a:r>
            <a:endParaRPr lang="fr-BE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707904" y="2758654"/>
            <a:ext cx="1584176" cy="617502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ZoneTexte 5"/>
          <p:cNvSpPr txBox="1"/>
          <p:nvPr/>
        </p:nvSpPr>
        <p:spPr>
          <a:xfrm>
            <a:off x="3815916" y="285293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rgbClr val="7030A0"/>
                </a:solidFill>
              </a:rPr>
              <a:t>hypophyse</a:t>
            </a:r>
            <a:endParaRPr lang="fr-BE" b="1" dirty="0">
              <a:solidFill>
                <a:srgbClr val="7030A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55576" y="1556792"/>
            <a:ext cx="172819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898517" y="1618927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 smtClean="0">
                <a:solidFill>
                  <a:srgbClr val="0070C0"/>
                </a:solidFill>
              </a:rPr>
              <a:t>hypothalamus</a:t>
            </a:r>
            <a:endParaRPr lang="fr-BE" sz="1400" b="1" dirty="0">
              <a:solidFill>
                <a:srgbClr val="0070C0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2771800" y="1772816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4427984" y="1772815"/>
            <a:ext cx="0" cy="72008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274781" y="1340768"/>
            <a:ext cx="1657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 smtClean="0">
                <a:solidFill>
                  <a:srgbClr val="00B050"/>
                </a:solidFill>
              </a:rPr>
              <a:t>Dopamine</a:t>
            </a:r>
            <a:endParaRPr lang="fr-BE" sz="1400" b="1" dirty="0">
              <a:solidFill>
                <a:srgbClr val="00B05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492676" y="1803637"/>
            <a:ext cx="247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b="1" dirty="0" smtClean="0">
                <a:solidFill>
                  <a:srgbClr val="FF0000"/>
                </a:solidFill>
              </a:rPr>
              <a:t>-</a:t>
            </a:r>
            <a:endParaRPr lang="fr-BE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774710" y="1988840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>
                <a:solidFill>
                  <a:srgbClr val="FF0000"/>
                </a:solidFill>
              </a:rPr>
              <a:t>Rôle inhibiteur de la dopamine</a:t>
            </a:r>
            <a:endParaRPr lang="fr-BE" sz="1400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809155" y="4798893"/>
            <a:ext cx="4080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dirty="0" smtClean="0"/>
              <a:t>Normalement presque pas d’ACTH secrété par l’hypophyse</a:t>
            </a:r>
            <a:endParaRPr lang="fr-BE" b="1" dirty="0"/>
          </a:p>
        </p:txBody>
      </p:sp>
      <p:sp>
        <p:nvSpPr>
          <p:cNvPr id="15" name="Rectangle 14"/>
          <p:cNvSpPr/>
          <p:nvPr/>
        </p:nvSpPr>
        <p:spPr>
          <a:xfrm>
            <a:off x="4791312" y="4761148"/>
            <a:ext cx="4176464" cy="7200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Triangle isocèle 15"/>
          <p:cNvSpPr/>
          <p:nvPr/>
        </p:nvSpPr>
        <p:spPr>
          <a:xfrm>
            <a:off x="504056" y="5121188"/>
            <a:ext cx="1691680" cy="1368152"/>
          </a:xfrm>
          <a:prstGeom prst="triangle">
            <a:avLst/>
          </a:prstGeom>
          <a:noFill/>
          <a:ln>
            <a:solidFill>
              <a:srgbClr val="E81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ZoneTexte 16"/>
          <p:cNvSpPr txBox="1"/>
          <p:nvPr/>
        </p:nvSpPr>
        <p:spPr>
          <a:xfrm>
            <a:off x="684359" y="5661248"/>
            <a:ext cx="1331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 smtClean="0">
                <a:solidFill>
                  <a:srgbClr val="E81CA4"/>
                </a:solidFill>
              </a:rPr>
              <a:t>Glande surrénale</a:t>
            </a:r>
          </a:p>
          <a:p>
            <a:pPr algn="ctr"/>
            <a:r>
              <a:rPr lang="fr-BE" sz="1400" b="1" dirty="0" smtClean="0">
                <a:solidFill>
                  <a:srgbClr val="00B050"/>
                </a:solidFill>
              </a:rPr>
              <a:t>Cortisol</a:t>
            </a:r>
            <a:r>
              <a:rPr lang="fr-BE" sz="1400" b="1" dirty="0" smtClean="0">
                <a:solidFill>
                  <a:srgbClr val="E81CA4"/>
                </a:solidFill>
              </a:rPr>
              <a:t> </a:t>
            </a:r>
            <a:endParaRPr lang="fr-BE" sz="1400" b="1" dirty="0">
              <a:solidFill>
                <a:srgbClr val="E81CA4"/>
              </a:solidFill>
            </a:endParaRPr>
          </a:p>
        </p:txBody>
      </p:sp>
      <p:sp>
        <p:nvSpPr>
          <p:cNvPr id="18" name="Flèche à angle droit 17"/>
          <p:cNvSpPr/>
          <p:nvPr/>
        </p:nvSpPr>
        <p:spPr>
          <a:xfrm flipH="1" flipV="1">
            <a:off x="755576" y="2852934"/>
            <a:ext cx="2682552" cy="2088233"/>
          </a:xfrm>
          <a:prstGeom prst="bent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9" name="ZoneTexte 18"/>
          <p:cNvSpPr txBox="1"/>
          <p:nvPr/>
        </p:nvSpPr>
        <p:spPr>
          <a:xfrm>
            <a:off x="1005479" y="2852936"/>
            <a:ext cx="2432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/>
              <a:t>ACTH stimule la production de cortisol par les surrénale</a:t>
            </a:r>
            <a:endParaRPr lang="fr-BE" sz="1400" dirty="0"/>
          </a:p>
        </p:txBody>
      </p:sp>
      <p:sp>
        <p:nvSpPr>
          <p:cNvPr id="20" name="Flèche courbée vers le haut 19"/>
          <p:cNvSpPr/>
          <p:nvPr/>
        </p:nvSpPr>
        <p:spPr>
          <a:xfrm rot="19433129">
            <a:off x="1600296" y="4388626"/>
            <a:ext cx="3348971" cy="792088"/>
          </a:xfrm>
          <a:prstGeom prst="curvedUpArrow">
            <a:avLst/>
          </a:prstGeom>
          <a:solidFill>
            <a:srgbClr val="828A1E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 rot="19469102">
            <a:off x="1908122" y="4545488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 smtClean="0">
                <a:solidFill>
                  <a:srgbClr val="FF0000"/>
                </a:solidFill>
              </a:rPr>
              <a:t>Cortisol inhibe l’hypophyse</a:t>
            </a:r>
            <a:endParaRPr lang="fr-BE" sz="1400" b="1" dirty="0">
              <a:solidFill>
                <a:srgbClr val="FF0000"/>
              </a:solidFill>
            </a:endParaRPr>
          </a:p>
        </p:txBody>
      </p:sp>
      <p:sp>
        <p:nvSpPr>
          <p:cNvPr id="22" name="Flèche courbée vers le bas 21"/>
          <p:cNvSpPr/>
          <p:nvPr/>
        </p:nvSpPr>
        <p:spPr>
          <a:xfrm rot="2355967">
            <a:off x="5599246" y="3448533"/>
            <a:ext cx="2206042" cy="622959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610914" y="1021378"/>
            <a:ext cx="235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rgbClr val="FF9900"/>
                </a:solidFill>
              </a:rPr>
              <a:t>Cushing</a:t>
            </a:r>
            <a:endParaRPr lang="fr-BE" b="1" dirty="0">
              <a:solidFill>
                <a:srgbClr val="FF9900"/>
              </a:solidFill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3274781" y="1021378"/>
            <a:ext cx="937179" cy="1275239"/>
          </a:xfrm>
          <a:prstGeom prst="line">
            <a:avLst/>
          </a:prstGeom>
          <a:ln w="508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3274781" y="1021378"/>
            <a:ext cx="937179" cy="1275239"/>
          </a:xfrm>
          <a:prstGeom prst="line">
            <a:avLst/>
          </a:prstGeom>
          <a:ln w="50800">
            <a:solidFill>
              <a:srgbClr val="FF99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à coins arrondis 25"/>
          <p:cNvSpPr/>
          <p:nvPr/>
        </p:nvSpPr>
        <p:spPr>
          <a:xfrm>
            <a:off x="6424789" y="980728"/>
            <a:ext cx="1459579" cy="513928"/>
          </a:xfrm>
          <a:prstGeom prst="round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7" name="Ellipse 26"/>
          <p:cNvSpPr/>
          <p:nvPr/>
        </p:nvSpPr>
        <p:spPr>
          <a:xfrm>
            <a:off x="3438128" y="2388411"/>
            <a:ext cx="2152924" cy="1349093"/>
          </a:xfrm>
          <a:prstGeom prst="ellipse">
            <a:avLst/>
          </a:prstGeom>
          <a:noFill/>
          <a:ln w="381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8" name="ZoneTexte 27"/>
          <p:cNvSpPr txBox="1"/>
          <p:nvPr/>
        </p:nvSpPr>
        <p:spPr>
          <a:xfrm>
            <a:off x="1349896" y="2296617"/>
            <a:ext cx="1637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dirty="0" smtClean="0">
                <a:solidFill>
                  <a:srgbClr val="FF9900"/>
                </a:solidFill>
              </a:rPr>
              <a:t>+++</a:t>
            </a:r>
            <a:endParaRPr lang="fr-BE" sz="3200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149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Hyper insulinémie &lt; Cushing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fr-BE" dirty="0" smtClean="0"/>
              <a:t>Plus ou moins diabète de type 2 chez l’homme</a:t>
            </a:r>
          </a:p>
          <a:p>
            <a:pPr marL="137160" indent="0">
              <a:buNone/>
            </a:pPr>
            <a:r>
              <a:rPr lang="fr-BE" dirty="0" smtClean="0"/>
              <a:t>L’augmentation du cortisol rend l’insuline inefficace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insulino-résistance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hyper-insulinémie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fourbure</a:t>
            </a:r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77072"/>
            <a:ext cx="2562225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17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176" y="1340768"/>
            <a:ext cx="3848294" cy="260781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Hyper insulinémie &lt; SME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312408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endParaRPr lang="fr-BE" dirty="0" smtClean="0"/>
          </a:p>
          <a:p>
            <a:endParaRPr lang="fr-BE" dirty="0" smtClean="0"/>
          </a:p>
          <a:p>
            <a:endParaRPr lang="fr-BE" dirty="0"/>
          </a:p>
          <a:p>
            <a:r>
              <a:rPr lang="fr-BE" dirty="0" smtClean="0"/>
              <a:t>Origine génétique &amp; alimentaire (</a:t>
            </a:r>
            <a:r>
              <a:rPr lang="fr-BE" dirty="0" err="1" smtClean="0"/>
              <a:t>cf</a:t>
            </a:r>
            <a:r>
              <a:rPr lang="fr-BE" dirty="0" smtClean="0"/>
              <a:t> poulains sur-nourris)</a:t>
            </a:r>
          </a:p>
          <a:p>
            <a:r>
              <a:rPr lang="fr-BE" dirty="0" smtClean="0"/>
              <a:t>Poneys obèses avec répartition des graisses</a:t>
            </a:r>
          </a:p>
          <a:p>
            <a:r>
              <a:rPr lang="fr-BE" dirty="0" smtClean="0"/>
              <a:t>Appétit augmenté</a:t>
            </a:r>
          </a:p>
          <a:p>
            <a:r>
              <a:rPr lang="fr-BE" dirty="0"/>
              <a:t>Problème </a:t>
            </a:r>
            <a:r>
              <a:rPr lang="fr-BE" dirty="0" smtClean="0"/>
              <a:t>métabolique </a:t>
            </a: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 err="1" smtClean="0">
                <a:sym typeface="Wingdings" panose="05000000000000000000" pitchFamily="2" charset="2"/>
              </a:rPr>
              <a:t>résistine</a:t>
            </a:r>
            <a:r>
              <a:rPr lang="fr-BE" dirty="0" smtClean="0">
                <a:sym typeface="Wingdings" panose="05000000000000000000" pitchFamily="2" charset="2"/>
              </a:rPr>
              <a:t> d’origine graisseuse </a:t>
            </a:r>
            <a:r>
              <a:rPr lang="fr-BE" dirty="0" smtClean="0"/>
              <a:t> </a:t>
            </a:r>
            <a:r>
              <a:rPr lang="fr-BE" dirty="0"/>
              <a:t>résistance à l’insuline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</a:t>
            </a:r>
            <a:r>
              <a:rPr lang="fr-BE" dirty="0"/>
              <a:t>hyper-insulinémie </a:t>
            </a:r>
            <a:r>
              <a:rPr lang="fr-BE" dirty="0" smtClean="0"/>
              <a:t>et hyperglycémie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</a:t>
            </a:r>
            <a:r>
              <a:rPr lang="fr-BE" dirty="0"/>
              <a:t>fourbure</a:t>
            </a:r>
          </a:p>
          <a:p>
            <a:endParaRPr lang="fr-BE" dirty="0" smtClean="0"/>
          </a:p>
          <a:p>
            <a:pPr marL="137160" indent="0">
              <a:buNone/>
            </a:pPr>
            <a:endParaRPr lang="fr-BE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40768"/>
            <a:ext cx="2781672" cy="260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016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Hyper insulinémie &lt; excès de sucres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fr-BE" dirty="0" smtClean="0"/>
              <a:t>Augmentation des fermentations qui sélectionnent certains germes producteurs de toxines vasoactives</a:t>
            </a:r>
          </a:p>
          <a:p>
            <a:pPr marL="137160" indent="0">
              <a:buNone/>
            </a:pPr>
            <a:r>
              <a:rPr lang="fr-BE" dirty="0" smtClean="0"/>
              <a:t>Fructanes : peu digérées par les mammifères … Caecum</a:t>
            </a:r>
          </a:p>
          <a:p>
            <a:pPr marL="137160" indent="0">
              <a:buNone/>
            </a:pPr>
            <a:r>
              <a:rPr lang="fr-BE" dirty="0" smtClean="0"/>
              <a:t>Acidification du gros intestin qui devient plus perméable aux toxines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96559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Hyper insulinémie &lt; Fructanes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Polysaccharides de fructose</a:t>
            </a:r>
          </a:p>
          <a:p>
            <a:r>
              <a:rPr lang="fr-BE" dirty="0" smtClean="0"/>
              <a:t>S’accumulent si</a:t>
            </a:r>
          </a:p>
          <a:p>
            <a:pPr lvl="1"/>
            <a:r>
              <a:rPr lang="fr-BE" dirty="0" smtClean="0"/>
              <a:t>Soleil</a:t>
            </a:r>
          </a:p>
          <a:p>
            <a:pPr lvl="1"/>
            <a:r>
              <a:rPr lang="fr-BE" dirty="0" smtClean="0"/>
              <a:t>Stress</a:t>
            </a:r>
          </a:p>
          <a:p>
            <a:pPr lvl="2"/>
            <a:r>
              <a:rPr lang="fr-BE" dirty="0" smtClean="0"/>
              <a:t>Herbe courte soit pâturée et piétinée soit fauchée</a:t>
            </a:r>
          </a:p>
          <a:p>
            <a:pPr lvl="2"/>
            <a:r>
              <a:rPr lang="fr-BE" dirty="0" smtClean="0"/>
              <a:t>Sécheresse</a:t>
            </a:r>
          </a:p>
          <a:p>
            <a:pPr lvl="2"/>
            <a:r>
              <a:rPr lang="fr-BE" dirty="0" smtClean="0"/>
              <a:t>Pulvérisation</a:t>
            </a:r>
          </a:p>
          <a:p>
            <a:pPr lvl="1"/>
            <a:r>
              <a:rPr lang="fr-BE" dirty="0" smtClean="0"/>
              <a:t>Métabolisme de la plante diminue (gel)</a:t>
            </a:r>
          </a:p>
          <a:p>
            <a:r>
              <a:rPr lang="fr-BE" dirty="0" smtClean="0"/>
              <a:t>Conséquences sur la période de pâturage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32011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Rappel photosynthèse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2 phénomènes concomitants</a:t>
            </a:r>
          </a:p>
          <a:p>
            <a:pPr lvl="1"/>
            <a:endParaRPr lang="fr-BE" dirty="0" smtClean="0"/>
          </a:p>
          <a:p>
            <a:pPr lvl="1"/>
            <a:r>
              <a:rPr lang="fr-BE" dirty="0" smtClean="0"/>
              <a:t>Respiration : consomme 0² et sucres pour grandir à condition d’avoir de la chaleur</a:t>
            </a:r>
          </a:p>
          <a:p>
            <a:pPr lvl="1"/>
            <a:r>
              <a:rPr lang="fr-BE" dirty="0" smtClean="0"/>
              <a:t>Photosynthèse : consomme CO² H²O Lumière et produit des sucres : uniquement la journée</a:t>
            </a:r>
          </a:p>
          <a:p>
            <a:pPr lvl="1"/>
            <a:endParaRPr lang="fr-BE" dirty="0"/>
          </a:p>
          <a:p>
            <a:pPr lvl="1"/>
            <a:r>
              <a:rPr lang="fr-BE" dirty="0" smtClean="0"/>
              <a:t>Le jour Photosynthèse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Respiration</a:t>
            </a:r>
          </a:p>
          <a:p>
            <a:pPr lvl="1"/>
            <a:r>
              <a:rPr lang="fr-BE" dirty="0" smtClean="0"/>
              <a:t>La nuit Respiration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Photosynthèse</a:t>
            </a:r>
          </a:p>
          <a:p>
            <a:pPr lvl="1"/>
            <a:endParaRPr lang="fr-BE" dirty="0"/>
          </a:p>
          <a:p>
            <a:pPr marL="585216" lvl="1" indent="0">
              <a:buNone/>
            </a:pPr>
            <a:endParaRPr lang="fr-BE" dirty="0" smtClean="0"/>
          </a:p>
          <a:p>
            <a:pPr lvl="1"/>
            <a:endParaRPr lang="fr-BE" dirty="0"/>
          </a:p>
          <a:p>
            <a:pPr lvl="1"/>
            <a:endParaRPr lang="fr-BE" dirty="0" smtClean="0"/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54832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Rappel photosynthèse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 smtClean="0"/>
              <a:t>Nuit froide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peu de respiration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peu de croissance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peu d’utilisation de sucres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sucres abondants le matin</a:t>
            </a:r>
          </a:p>
          <a:p>
            <a:r>
              <a:rPr lang="fr-BE" dirty="0" smtClean="0"/>
              <a:t>Nuit chaude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</a:t>
            </a:r>
            <a:r>
              <a:rPr lang="fr-BE" dirty="0" err="1" smtClean="0"/>
              <a:t>bcp</a:t>
            </a:r>
            <a:r>
              <a:rPr lang="fr-BE" dirty="0" smtClean="0"/>
              <a:t> de respiration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</a:t>
            </a:r>
            <a:r>
              <a:rPr lang="fr-BE" dirty="0" err="1" smtClean="0"/>
              <a:t>bcp</a:t>
            </a:r>
            <a:r>
              <a:rPr lang="fr-BE" dirty="0" smtClean="0"/>
              <a:t> de croissance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sucres épuisés le matin</a:t>
            </a:r>
          </a:p>
          <a:p>
            <a:endParaRPr lang="fr-BE" dirty="0"/>
          </a:p>
          <a:p>
            <a:r>
              <a:rPr lang="fr-BE" b="1" dirty="0" smtClean="0">
                <a:solidFill>
                  <a:srgbClr val="FF0000"/>
                </a:solidFill>
              </a:rPr>
              <a:t>Conclusion : Eviter de sortir quand la plante est riche en fructanes</a:t>
            </a:r>
          </a:p>
          <a:p>
            <a:pPr lvl="1"/>
            <a:r>
              <a:rPr lang="fr-BE" b="1" dirty="0" smtClean="0">
                <a:solidFill>
                  <a:srgbClr val="FF0000"/>
                </a:solidFill>
              </a:rPr>
              <a:t>Nuit froide attendre midi pour sortir</a:t>
            </a:r>
          </a:p>
          <a:p>
            <a:pPr lvl="1"/>
            <a:r>
              <a:rPr lang="fr-BE" b="1" dirty="0" smtClean="0">
                <a:solidFill>
                  <a:srgbClr val="FF0000"/>
                </a:solidFill>
              </a:rPr>
              <a:t>Nuit chaude sortir le matin tôt</a:t>
            </a:r>
          </a:p>
          <a:p>
            <a:pPr lvl="1"/>
            <a:r>
              <a:rPr lang="fr-BE" b="1" dirty="0" smtClean="0">
                <a:solidFill>
                  <a:srgbClr val="FF0000"/>
                </a:solidFill>
              </a:rPr>
              <a:t>Fort ensoleillé sortir plutôt le matin</a:t>
            </a:r>
          </a:p>
          <a:p>
            <a:pPr lvl="1"/>
            <a:r>
              <a:rPr lang="fr-BE" b="1" dirty="0" smtClean="0">
                <a:solidFill>
                  <a:srgbClr val="FF0000"/>
                </a:solidFill>
              </a:rPr>
              <a:t>Couvert sortir plutôt l’après-midi </a:t>
            </a:r>
          </a:p>
          <a:p>
            <a:pPr marL="585216" lvl="1" indent="0">
              <a:buNone/>
            </a:pPr>
            <a:endParaRPr lang="fr-BE" dirty="0" smtClean="0"/>
          </a:p>
          <a:p>
            <a:endParaRPr lang="fr-BE" dirty="0" smtClean="0"/>
          </a:p>
          <a:p>
            <a:pPr lvl="1"/>
            <a:endParaRPr lang="fr-BE" dirty="0"/>
          </a:p>
          <a:p>
            <a:pPr marL="585216" lvl="1" indent="0">
              <a:buNone/>
            </a:pPr>
            <a:endParaRPr lang="fr-BE" dirty="0" smtClean="0"/>
          </a:p>
          <a:p>
            <a:pPr lvl="1"/>
            <a:endParaRPr lang="fr-BE" dirty="0"/>
          </a:p>
          <a:p>
            <a:pPr lvl="1"/>
            <a:endParaRPr lang="fr-BE" dirty="0" smtClean="0"/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1828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Définition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fr-BE" dirty="0" smtClean="0"/>
              <a:t>La fourbure est un désengrènement des lamelles du derme et de l’épiderme du pied qui entraine une descente et un basculement de la troisième phalange, et ce </a:t>
            </a:r>
            <a:r>
              <a:rPr lang="fr-BE" u="sng" dirty="0" smtClean="0"/>
              <a:t>quelles que soient les causes </a:t>
            </a:r>
            <a:r>
              <a:rPr lang="fr-BE" dirty="0" smtClean="0"/>
              <a:t>de ce désengrènement.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875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Hyper insulinémie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fr-BE" dirty="0" smtClean="0"/>
              <a:t>Administration de cortisone en excès (iatrogène)</a:t>
            </a:r>
          </a:p>
          <a:p>
            <a:pPr marL="137160" indent="0">
              <a:buNone/>
            </a:pPr>
            <a:endParaRPr lang="fr-BE" dirty="0"/>
          </a:p>
          <a:p>
            <a:pPr marL="137160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Rend l’insuline inefficace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hyper insulinémie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fourbure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73176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Excès de travail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smtClean="0"/>
              <a:t>Très difficile à prédire !</a:t>
            </a:r>
          </a:p>
          <a:p>
            <a:r>
              <a:rPr lang="fr-BE" dirty="0" smtClean="0"/>
              <a:t>Fourbure non insulino-dépendante</a:t>
            </a:r>
          </a:p>
          <a:p>
            <a:r>
              <a:rPr lang="fr-BE" dirty="0" smtClean="0"/>
              <a:t>Inflammation et vasodilatation suivie d’une vasoconstriction</a:t>
            </a:r>
          </a:p>
          <a:p>
            <a:r>
              <a:rPr lang="fr-BE" dirty="0" smtClean="0"/>
              <a:t>Déchirure des lamelles</a:t>
            </a:r>
          </a:p>
          <a:p>
            <a:endParaRPr lang="fr-BE" dirty="0"/>
          </a:p>
          <a:p>
            <a:endParaRPr lang="fr-BE" dirty="0" smtClean="0"/>
          </a:p>
          <a:p>
            <a:pPr marL="137160" indent="0">
              <a:buNone/>
            </a:pPr>
            <a:endParaRPr lang="fr-BE" dirty="0" smtClean="0"/>
          </a:p>
          <a:p>
            <a:r>
              <a:rPr lang="fr-BE" dirty="0" smtClean="0"/>
              <a:t>Produits </a:t>
            </a:r>
            <a:r>
              <a:rPr lang="fr-BE" dirty="0"/>
              <a:t>de </a:t>
            </a:r>
            <a:r>
              <a:rPr lang="fr-BE" dirty="0" smtClean="0"/>
              <a:t>pulvérisation</a:t>
            </a:r>
          </a:p>
          <a:p>
            <a:r>
              <a:rPr lang="fr-BE" dirty="0" smtClean="0"/>
              <a:t>Mécanisme </a:t>
            </a:r>
            <a:r>
              <a:rPr lang="fr-BE" dirty="0"/>
              <a:t>??? </a:t>
            </a:r>
            <a:r>
              <a:rPr lang="fr-BE" dirty="0" smtClean="0"/>
              <a:t>(stress de la plante ???)</a:t>
            </a:r>
            <a:endParaRPr lang="fr-BE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09600" y="422108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BE" dirty="0" smtClean="0"/>
              <a:t>Toxiques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30601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Prévention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fr-BE" dirty="0" smtClean="0"/>
              <a:t>Dépend de la cause qu’on veut éviter</a:t>
            </a:r>
          </a:p>
          <a:p>
            <a:r>
              <a:rPr lang="fr-BE" dirty="0" smtClean="0"/>
              <a:t>Sepsis (infection)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asepsie (</a:t>
            </a:r>
            <a:r>
              <a:rPr lang="fr-BE" dirty="0" err="1" smtClean="0"/>
              <a:t>cf</a:t>
            </a:r>
            <a:r>
              <a:rPr lang="fr-BE" dirty="0" smtClean="0"/>
              <a:t> immunité du vieux cheval)</a:t>
            </a:r>
          </a:p>
          <a:p>
            <a:r>
              <a:rPr lang="fr-BE" dirty="0" smtClean="0"/>
              <a:t>Hyper insulinémie</a:t>
            </a:r>
          </a:p>
          <a:p>
            <a:pPr lvl="1"/>
            <a:r>
              <a:rPr lang="fr-BE" dirty="0" smtClean="0"/>
              <a:t>Cushing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Diagnostic précoce ACTH</a:t>
            </a:r>
          </a:p>
          <a:p>
            <a:pPr lvl="1"/>
            <a:r>
              <a:rPr lang="fr-BE" dirty="0" smtClean="0"/>
              <a:t>SME </a:t>
            </a:r>
          </a:p>
          <a:p>
            <a:pPr lvl="2"/>
            <a:r>
              <a:rPr lang="fr-BE" dirty="0" smtClean="0"/>
              <a:t>Prédisposition ? </a:t>
            </a:r>
          </a:p>
          <a:p>
            <a:pPr lvl="2"/>
            <a:r>
              <a:rPr lang="fr-BE" dirty="0" smtClean="0"/>
              <a:t>Bilan de prédiction possible (glucose – triglycérides – insuline - fructosamine</a:t>
            </a:r>
          </a:p>
          <a:p>
            <a:pPr lvl="1"/>
            <a:r>
              <a:rPr lang="fr-BE" dirty="0" smtClean="0"/>
              <a:t>Excès de sucres : gestion de l’alimentation</a:t>
            </a:r>
          </a:p>
          <a:p>
            <a:pPr lvl="1"/>
            <a:r>
              <a:rPr lang="fr-BE" dirty="0" smtClean="0"/>
              <a:t>Iatrogène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éviter la corticothérapie à tous crins</a:t>
            </a:r>
          </a:p>
          <a:p>
            <a:r>
              <a:rPr lang="fr-BE" dirty="0" smtClean="0"/>
              <a:t>Excès de travail </a:t>
            </a:r>
          </a:p>
          <a:p>
            <a:r>
              <a:rPr lang="fr-BE" dirty="0" smtClean="0"/>
              <a:t>Toxiques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30278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Traitement de « management »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Refroidir dans un premier temps</a:t>
            </a:r>
          </a:p>
          <a:p>
            <a:r>
              <a:rPr lang="fr-BE" dirty="0" smtClean="0"/>
              <a:t>Terrain souple et profond</a:t>
            </a:r>
          </a:p>
          <a:p>
            <a:r>
              <a:rPr lang="fr-BE" dirty="0" smtClean="0"/>
              <a:t>Litière confortable pour favoriser le couchage</a:t>
            </a:r>
          </a:p>
          <a:p>
            <a:r>
              <a:rPr lang="fr-BE" dirty="0" smtClean="0"/>
              <a:t>Repos strict !!!!!!</a:t>
            </a:r>
          </a:p>
          <a:p>
            <a:r>
              <a:rPr lang="fr-BE" dirty="0" smtClean="0"/>
              <a:t>Humidifier les pieds puis goudronner</a:t>
            </a:r>
          </a:p>
          <a:p>
            <a:r>
              <a:rPr lang="fr-BE" dirty="0" smtClean="0"/>
              <a:t>Alimentation pauvre en sucres avec </a:t>
            </a:r>
            <a:r>
              <a:rPr lang="fr-BE" dirty="0" err="1" smtClean="0"/>
              <a:t>bcp</a:t>
            </a:r>
            <a:r>
              <a:rPr lang="fr-BE" dirty="0" smtClean="0"/>
              <a:t> de fibres</a:t>
            </a:r>
          </a:p>
          <a:p>
            <a:pPr marL="585216" lvl="1" indent="0">
              <a:buNone/>
            </a:pPr>
            <a:endParaRPr lang="fr-BE" dirty="0" smtClean="0"/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31526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Traitement médical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Des lésions : dans un premier temps</a:t>
            </a:r>
          </a:p>
          <a:p>
            <a:pPr lvl="1"/>
            <a:r>
              <a:rPr lang="fr-BE" dirty="0"/>
              <a:t>	</a:t>
            </a:r>
            <a:r>
              <a:rPr lang="fr-BE" dirty="0" smtClean="0"/>
              <a:t>AINS</a:t>
            </a:r>
          </a:p>
          <a:p>
            <a:pPr lvl="1"/>
            <a:r>
              <a:rPr lang="fr-BE" dirty="0" smtClean="0"/>
              <a:t>Neuroleptiques (repos strict !!! Au début)</a:t>
            </a:r>
          </a:p>
          <a:p>
            <a:pPr lvl="1"/>
            <a:r>
              <a:rPr lang="fr-BE" dirty="0" smtClean="0"/>
              <a:t>Analgésiques</a:t>
            </a:r>
          </a:p>
          <a:p>
            <a:pPr lvl="1"/>
            <a:r>
              <a:rPr lang="fr-BE" dirty="0" smtClean="0"/>
              <a:t>Héparine</a:t>
            </a:r>
          </a:p>
          <a:p>
            <a:pPr lvl="1"/>
            <a:r>
              <a:rPr lang="fr-BE" dirty="0" smtClean="0"/>
              <a:t>Patch à la nitroglycérine</a:t>
            </a:r>
          </a:p>
          <a:p>
            <a:r>
              <a:rPr lang="fr-BE" dirty="0" smtClean="0"/>
              <a:t>Des causes : dans un deuxième temps</a:t>
            </a:r>
          </a:p>
          <a:p>
            <a:pPr marL="585216" lvl="1" indent="0">
              <a:buNone/>
            </a:pPr>
            <a:endParaRPr lang="fr-BE" dirty="0" smtClean="0"/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90934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Traitement orthopédique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fr-BE" dirty="0" smtClean="0"/>
              <a:t>Le but ultime est</a:t>
            </a:r>
          </a:p>
          <a:p>
            <a:r>
              <a:rPr lang="fr-BE" dirty="0" smtClean="0"/>
              <a:t>Eviter </a:t>
            </a:r>
            <a:r>
              <a:rPr lang="fr-BE" dirty="0"/>
              <a:t>le basculement de P3</a:t>
            </a:r>
          </a:p>
          <a:p>
            <a:r>
              <a:rPr lang="fr-BE" dirty="0" smtClean="0"/>
              <a:t>Protéger la sole et soutenir P3</a:t>
            </a:r>
          </a:p>
          <a:p>
            <a:r>
              <a:rPr lang="fr-BE" dirty="0" smtClean="0"/>
              <a:t>Favoriser la repousse correcte</a:t>
            </a:r>
          </a:p>
          <a:p>
            <a:endParaRPr lang="fr-BE" dirty="0"/>
          </a:p>
          <a:p>
            <a:pPr marL="137160" indent="0">
              <a:buNone/>
            </a:pPr>
            <a:r>
              <a:rPr lang="fr-BE" dirty="0" smtClean="0"/>
              <a:t>Rappel</a:t>
            </a:r>
          </a:p>
          <a:p>
            <a:pPr marL="585216" lvl="1" indent="0">
              <a:buNone/>
            </a:pPr>
            <a:endParaRPr lang="fr-BE" dirty="0" smtClean="0"/>
          </a:p>
          <a:p>
            <a:pPr lvl="1"/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861048"/>
            <a:ext cx="1944216" cy="275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286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Traitement orthopédique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Eviter le basculement de P3</a:t>
            </a:r>
          </a:p>
          <a:p>
            <a:pPr lvl="1"/>
            <a:r>
              <a:rPr lang="fr-BE" dirty="0" smtClean="0"/>
              <a:t>Le moment de la force est maximum si</a:t>
            </a:r>
          </a:p>
          <a:p>
            <a:pPr lvl="1"/>
            <a:endParaRPr lang="fr-BE" dirty="0"/>
          </a:p>
          <a:p>
            <a:pPr lvl="2"/>
            <a:r>
              <a:rPr lang="fr-BE" dirty="0" smtClean="0"/>
              <a:t>Le poids du cheval est élevé </a:t>
            </a:r>
          </a:p>
          <a:p>
            <a:pPr lvl="3"/>
            <a:r>
              <a:rPr lang="fr-BE" dirty="0" smtClean="0"/>
              <a:t>Régime</a:t>
            </a:r>
          </a:p>
          <a:p>
            <a:pPr lvl="3"/>
            <a:r>
              <a:rPr lang="fr-BE" dirty="0" smtClean="0"/>
              <a:t>Neuroleptiques</a:t>
            </a:r>
          </a:p>
          <a:p>
            <a:pPr lvl="3"/>
            <a:r>
              <a:rPr lang="fr-BE" dirty="0" smtClean="0"/>
              <a:t>Litière confortable</a:t>
            </a:r>
          </a:p>
          <a:p>
            <a:pPr lvl="2"/>
            <a:endParaRPr lang="fr-BE" dirty="0" smtClean="0"/>
          </a:p>
          <a:p>
            <a:pPr lvl="2"/>
            <a:r>
              <a:rPr lang="fr-BE" dirty="0" smtClean="0"/>
              <a:t>Le levier est long donc la pince est longue</a:t>
            </a:r>
          </a:p>
          <a:p>
            <a:pPr lvl="2"/>
            <a:endParaRPr lang="fr-BE" dirty="0" smtClean="0"/>
          </a:p>
          <a:p>
            <a:pPr lvl="1"/>
            <a:endParaRPr lang="fr-BE" dirty="0" smtClean="0"/>
          </a:p>
          <a:p>
            <a:pPr lvl="2"/>
            <a:endParaRPr lang="fr-BE" dirty="0" smtClean="0"/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800954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Traitement orthopédique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Eviter le basculement de P3</a:t>
            </a:r>
          </a:p>
          <a:p>
            <a:pPr lvl="3"/>
            <a:endParaRPr lang="fr-BE" dirty="0" smtClean="0"/>
          </a:p>
          <a:p>
            <a:pPr lvl="2"/>
            <a:r>
              <a:rPr lang="fr-BE" dirty="0" smtClean="0"/>
              <a:t>Reculer </a:t>
            </a:r>
            <a:r>
              <a:rPr lang="fr-BE" dirty="0"/>
              <a:t>au maximum </a:t>
            </a:r>
            <a:r>
              <a:rPr lang="fr-BE" dirty="0" smtClean="0"/>
              <a:t>l’axe de rotation (la pince)</a:t>
            </a:r>
          </a:p>
          <a:p>
            <a:pPr lvl="3"/>
            <a:endParaRPr lang="fr-BE" dirty="0"/>
          </a:p>
          <a:p>
            <a:pPr lvl="3"/>
            <a:endParaRPr lang="fr-BE" dirty="0" smtClean="0"/>
          </a:p>
          <a:p>
            <a:pPr lvl="3"/>
            <a:endParaRPr lang="fr-BE" dirty="0"/>
          </a:p>
          <a:p>
            <a:pPr lvl="2"/>
            <a:endParaRPr lang="fr-BE" dirty="0" smtClean="0"/>
          </a:p>
          <a:p>
            <a:pPr lvl="1"/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493" y="3303687"/>
            <a:ext cx="1847850" cy="246697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300404"/>
            <a:ext cx="2376264" cy="24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7003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Traitement orthopédique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Eviter le basculement de P3</a:t>
            </a:r>
          </a:p>
          <a:p>
            <a:pPr lvl="2"/>
            <a:r>
              <a:rPr lang="fr-BE" dirty="0" smtClean="0"/>
              <a:t>Empêcher les talons de descendre dans un sol mou</a:t>
            </a:r>
          </a:p>
          <a:p>
            <a:pPr marL="1170432" lvl="3" indent="0">
              <a:buNone/>
            </a:pPr>
            <a:endParaRPr lang="fr-BE" dirty="0"/>
          </a:p>
          <a:p>
            <a:pPr lvl="3"/>
            <a:endParaRPr lang="fr-BE" dirty="0" smtClean="0"/>
          </a:p>
          <a:p>
            <a:pPr lvl="3"/>
            <a:endParaRPr lang="fr-BE" dirty="0"/>
          </a:p>
          <a:p>
            <a:pPr lvl="2"/>
            <a:endParaRPr lang="fr-BE" dirty="0" smtClean="0"/>
          </a:p>
          <a:p>
            <a:pPr marL="585216" lvl="1" indent="0">
              <a:buNone/>
            </a:pPr>
            <a:endParaRPr lang="fr-BE" dirty="0" smtClean="0"/>
          </a:p>
          <a:p>
            <a:pPr marL="585216" lvl="1" indent="0">
              <a:buNone/>
            </a:pPr>
            <a:endParaRPr lang="fr-BE" dirty="0"/>
          </a:p>
          <a:p>
            <a:pPr marL="585216" lvl="1" indent="0">
              <a:buNone/>
            </a:pPr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493" y="2996952"/>
            <a:ext cx="1847850" cy="246697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996952"/>
            <a:ext cx="2232612" cy="246697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755404" y="5589240"/>
            <a:ext cx="155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Fer à l’envers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5128316" y="5603221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Egg bar </a:t>
            </a:r>
            <a:r>
              <a:rPr lang="fr-BE" dirty="0" err="1" smtClean="0"/>
              <a:t>shoe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617263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Traitement orthopédique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Eviter le basculement de P3</a:t>
            </a:r>
          </a:p>
          <a:p>
            <a:pPr lvl="2"/>
            <a:r>
              <a:rPr lang="fr-BE" dirty="0" smtClean="0"/>
              <a:t>Rehausser les talons pour soulager le DFT (perforant) A aussi un effet sur sol dur</a:t>
            </a:r>
          </a:p>
          <a:p>
            <a:pPr marL="1170432" lvl="3" indent="0">
              <a:buNone/>
            </a:pPr>
            <a:endParaRPr lang="fr-BE" dirty="0"/>
          </a:p>
          <a:p>
            <a:pPr lvl="3"/>
            <a:endParaRPr lang="fr-BE" dirty="0" smtClean="0"/>
          </a:p>
          <a:p>
            <a:pPr lvl="3"/>
            <a:endParaRPr lang="fr-BE" dirty="0"/>
          </a:p>
          <a:p>
            <a:pPr lvl="2"/>
            <a:endParaRPr lang="fr-BE" dirty="0" smtClean="0"/>
          </a:p>
          <a:p>
            <a:pPr marL="585216" lvl="1" indent="0">
              <a:buNone/>
            </a:pPr>
            <a:endParaRPr lang="fr-BE" dirty="0" smtClean="0"/>
          </a:p>
          <a:p>
            <a:pPr marL="585216" lvl="1" indent="0">
              <a:buNone/>
            </a:pPr>
            <a:endParaRPr lang="fr-BE" dirty="0"/>
          </a:p>
          <a:p>
            <a:pPr marL="585216" lvl="1" indent="0">
              <a:buNone/>
            </a:pPr>
            <a:endParaRPr lang="fr-BE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862" y="3140968"/>
            <a:ext cx="22002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97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Rappel anatomique</a:t>
            </a:r>
            <a:endParaRPr lang="fr-BE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73" y="1628800"/>
            <a:ext cx="1968826" cy="194421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970" y="1628800"/>
            <a:ext cx="1964595" cy="194421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615893"/>
            <a:ext cx="1619250" cy="193357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437112"/>
            <a:ext cx="1992058" cy="200448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160356"/>
            <a:ext cx="1862138" cy="228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06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Traitement orthopédique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Eviter le basculement de </a:t>
            </a:r>
            <a:r>
              <a:rPr lang="fr-BE" dirty="0" smtClean="0"/>
              <a:t>P3</a:t>
            </a:r>
          </a:p>
          <a:p>
            <a:endParaRPr lang="fr-BE" dirty="0" smtClean="0"/>
          </a:p>
          <a:p>
            <a:pPr lvl="2"/>
            <a:r>
              <a:rPr lang="fr-BE" dirty="0" smtClean="0"/>
              <a:t>Favoriser l’effet de « Rolling » et le départ du pied</a:t>
            </a:r>
          </a:p>
          <a:p>
            <a:pPr lvl="3"/>
            <a:endParaRPr lang="fr-BE" dirty="0"/>
          </a:p>
          <a:p>
            <a:pPr lvl="3"/>
            <a:endParaRPr lang="fr-BE" dirty="0" smtClean="0"/>
          </a:p>
          <a:p>
            <a:pPr lvl="3"/>
            <a:endParaRPr lang="fr-BE" dirty="0"/>
          </a:p>
          <a:p>
            <a:pPr lvl="2"/>
            <a:endParaRPr lang="fr-BE" dirty="0" smtClean="0"/>
          </a:p>
          <a:p>
            <a:pPr lvl="1"/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493" y="3303687"/>
            <a:ext cx="1847850" cy="24669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325722"/>
            <a:ext cx="3268742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1369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Traitement orthopédique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Protéger la sole et soutenir </a:t>
            </a:r>
            <a:r>
              <a:rPr lang="fr-BE" dirty="0" smtClean="0"/>
              <a:t>P3</a:t>
            </a:r>
          </a:p>
          <a:p>
            <a:pPr lvl="1"/>
            <a:r>
              <a:rPr lang="fr-BE" dirty="0" smtClean="0"/>
              <a:t>Ajusture qui respecte l’aspect</a:t>
            </a:r>
          </a:p>
          <a:p>
            <a:pPr marL="585216" lvl="1" indent="0">
              <a:buNone/>
            </a:pPr>
            <a:r>
              <a:rPr lang="fr-BE" dirty="0"/>
              <a:t> </a:t>
            </a:r>
            <a:r>
              <a:rPr lang="fr-BE" dirty="0" smtClean="0"/>
              <a:t>   bombé de la sole</a:t>
            </a:r>
          </a:p>
          <a:p>
            <a:pPr marL="585216" lvl="1" indent="0">
              <a:buNone/>
            </a:pPr>
            <a:endParaRPr lang="fr-BE" dirty="0"/>
          </a:p>
          <a:p>
            <a:pPr lvl="1"/>
            <a:r>
              <a:rPr lang="fr-BE" dirty="0" smtClean="0"/>
              <a:t>Ferrure à plaque (+ résine souple multi-composant)</a:t>
            </a:r>
          </a:p>
          <a:p>
            <a:pPr lvl="1"/>
            <a:endParaRPr lang="fr-BE" dirty="0"/>
          </a:p>
          <a:p>
            <a:pPr lvl="1"/>
            <a:endParaRPr lang="fr-BE" dirty="0" smtClean="0"/>
          </a:p>
          <a:p>
            <a:pPr lvl="1"/>
            <a:endParaRPr lang="fr-BE" dirty="0"/>
          </a:p>
          <a:p>
            <a:pPr lvl="1"/>
            <a:endParaRPr lang="fr-BE" dirty="0" smtClean="0"/>
          </a:p>
          <a:p>
            <a:pPr lvl="1"/>
            <a:r>
              <a:rPr lang="fr-BE" dirty="0" smtClean="0"/>
              <a:t>Ferrure en cœur ou en « M »</a:t>
            </a:r>
            <a:endParaRPr lang="fr-BE" dirty="0"/>
          </a:p>
          <a:p>
            <a:pPr lvl="2"/>
            <a:endParaRPr lang="fr-BE" dirty="0" smtClean="0"/>
          </a:p>
          <a:p>
            <a:pPr lvl="1"/>
            <a:endParaRPr lang="fr-BE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861048"/>
            <a:ext cx="2347499" cy="1760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223" y="1628800"/>
            <a:ext cx="2533650" cy="18002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293096"/>
            <a:ext cx="225742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8216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Traitement orthopédique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Favoriser une repousse correcte</a:t>
            </a:r>
          </a:p>
          <a:p>
            <a:pPr lvl="1"/>
            <a:r>
              <a:rPr lang="fr-BE" dirty="0" smtClean="0"/>
              <a:t>Rétablir le parallélisme de la</a:t>
            </a:r>
          </a:p>
          <a:p>
            <a:pPr marL="585216" lvl="1" indent="0">
              <a:buNone/>
            </a:pPr>
            <a:r>
              <a:rPr lang="fr-BE" dirty="0"/>
              <a:t> </a:t>
            </a:r>
            <a:r>
              <a:rPr lang="fr-BE" dirty="0" smtClean="0"/>
              <a:t>   muraille et de P3</a:t>
            </a:r>
          </a:p>
          <a:p>
            <a:pPr marL="585216" lvl="1" indent="0">
              <a:buNone/>
            </a:pPr>
            <a:endParaRPr lang="fr-BE" dirty="0"/>
          </a:p>
          <a:p>
            <a:pPr lvl="1"/>
            <a:endParaRPr lang="fr-BE" dirty="0" smtClean="0"/>
          </a:p>
          <a:p>
            <a:pPr lvl="1"/>
            <a:endParaRPr lang="fr-BE" dirty="0"/>
          </a:p>
          <a:p>
            <a:pPr lvl="1"/>
            <a:r>
              <a:rPr lang="fr-BE" dirty="0" smtClean="0"/>
              <a:t>Libérer la face avant de la muraille</a:t>
            </a:r>
          </a:p>
          <a:p>
            <a:pPr lvl="1"/>
            <a:endParaRPr lang="fr-BE" dirty="0"/>
          </a:p>
          <a:p>
            <a:pPr lvl="1"/>
            <a:endParaRPr lang="fr-BE" dirty="0" smtClean="0"/>
          </a:p>
          <a:p>
            <a:pPr lvl="1"/>
            <a:r>
              <a:rPr lang="fr-BE" dirty="0" smtClean="0"/>
              <a:t>Aux USA :  enlever le sabot </a:t>
            </a:r>
            <a:r>
              <a:rPr lang="fr-BE" dirty="0" smtClean="0">
                <a:sym typeface="Wingdings" panose="05000000000000000000" pitchFamily="2" charset="2"/>
              </a:rPr>
              <a:t></a:t>
            </a:r>
            <a:endParaRPr lang="fr-BE" dirty="0"/>
          </a:p>
          <a:p>
            <a:pPr lvl="2"/>
            <a:endParaRPr lang="fr-BE" dirty="0" smtClean="0"/>
          </a:p>
          <a:p>
            <a:pPr lvl="1"/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276872"/>
            <a:ext cx="2866116" cy="187679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737" y="4653136"/>
            <a:ext cx="20478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9732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Traitement orthopédique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Et sans fers ???</a:t>
            </a:r>
            <a:endParaRPr lang="fr-BE" dirty="0"/>
          </a:p>
          <a:p>
            <a:pPr lvl="2"/>
            <a:endParaRPr lang="fr-BE" dirty="0" smtClean="0"/>
          </a:p>
          <a:p>
            <a:pPr lvl="2"/>
            <a:r>
              <a:rPr lang="fr-BE" dirty="0" smtClean="0"/>
              <a:t>Préserver les talons</a:t>
            </a:r>
          </a:p>
          <a:p>
            <a:pPr lvl="2"/>
            <a:r>
              <a:rPr lang="fr-BE" dirty="0" smtClean="0"/>
              <a:t>Parer « en bateau » </a:t>
            </a:r>
          </a:p>
          <a:p>
            <a:pPr lvl="2"/>
            <a:r>
              <a:rPr lang="fr-BE" dirty="0" smtClean="0"/>
              <a:t>Placer une orthèse plâtrée pour</a:t>
            </a:r>
          </a:p>
          <a:p>
            <a:pPr lvl="3"/>
            <a:r>
              <a:rPr lang="fr-BE" dirty="0" smtClean="0"/>
              <a:t>Protéger la sole</a:t>
            </a:r>
          </a:p>
          <a:p>
            <a:pPr lvl="3"/>
            <a:r>
              <a:rPr lang="fr-BE" dirty="0" smtClean="0"/>
              <a:t>Modifier l’aplomb</a:t>
            </a:r>
          </a:p>
          <a:p>
            <a:pPr lvl="3"/>
            <a:r>
              <a:rPr lang="fr-BE" dirty="0" smtClean="0"/>
              <a:t>Supporter la fourchette</a:t>
            </a:r>
          </a:p>
          <a:p>
            <a:pPr lvl="2"/>
            <a:r>
              <a:rPr lang="fr-BE" dirty="0" smtClean="0"/>
              <a:t>Litière souple et profonde (lin, copeaux, tourbe)</a:t>
            </a:r>
          </a:p>
          <a:p>
            <a:pPr lvl="3"/>
            <a:endParaRPr lang="fr-BE" dirty="0"/>
          </a:p>
          <a:p>
            <a:pPr lvl="3"/>
            <a:endParaRPr lang="fr-BE" dirty="0" smtClean="0"/>
          </a:p>
          <a:p>
            <a:pPr lvl="3"/>
            <a:endParaRPr lang="fr-BE" dirty="0"/>
          </a:p>
          <a:p>
            <a:pPr lvl="2"/>
            <a:endParaRPr lang="fr-BE" dirty="0" smtClean="0"/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14879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Conclusions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La fourbure est TOUJOURS à prendre en considération</a:t>
            </a:r>
          </a:p>
          <a:p>
            <a:r>
              <a:rPr lang="fr-BE" dirty="0" smtClean="0"/>
              <a:t>Il faut agir RAPIDEMENT tant du point de vue médical qu’orthopédique</a:t>
            </a:r>
          </a:p>
          <a:p>
            <a:r>
              <a:rPr lang="fr-BE" dirty="0" smtClean="0"/>
              <a:t>Si fourbures récidivantes rechercher une cause métabolique (Cushing – SME)</a:t>
            </a:r>
          </a:p>
          <a:p>
            <a:pPr marL="137160" indent="0">
              <a:buNone/>
            </a:pPr>
            <a:endParaRPr lang="fr-BE" dirty="0"/>
          </a:p>
          <a:p>
            <a:r>
              <a:rPr lang="fr-BE" dirty="0" smtClean="0"/>
              <a:t>Collaboration </a:t>
            </a:r>
            <a:endParaRPr lang="fr-BE" dirty="0"/>
          </a:p>
          <a:p>
            <a:pPr lvl="3"/>
            <a:endParaRPr lang="fr-BE" dirty="0" smtClean="0"/>
          </a:p>
          <a:p>
            <a:pPr lvl="3"/>
            <a:endParaRPr lang="fr-BE" dirty="0"/>
          </a:p>
          <a:p>
            <a:pPr lvl="2"/>
            <a:endParaRPr lang="fr-BE" dirty="0" smtClean="0"/>
          </a:p>
          <a:p>
            <a:pPr lvl="1"/>
            <a:endParaRPr lang="fr-BE" dirty="0"/>
          </a:p>
        </p:txBody>
      </p:sp>
      <p:sp>
        <p:nvSpPr>
          <p:cNvPr id="4" name="ZoneTexte 3"/>
          <p:cNvSpPr txBox="1"/>
          <p:nvPr/>
        </p:nvSpPr>
        <p:spPr>
          <a:xfrm>
            <a:off x="4355976" y="4725144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Véto</a:t>
            </a:r>
            <a:endParaRPr lang="fr-BE" dirty="0"/>
          </a:p>
        </p:txBody>
      </p:sp>
      <p:sp>
        <p:nvSpPr>
          <p:cNvPr id="5" name="ZoneTexte 4"/>
          <p:cNvSpPr txBox="1"/>
          <p:nvPr/>
        </p:nvSpPr>
        <p:spPr>
          <a:xfrm>
            <a:off x="5796136" y="4797152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Maréchal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5868144" y="5926968"/>
            <a:ext cx="2372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Marchand d’aliments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3608976" y="5949280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Propriétaire</a:t>
            </a:r>
            <a:endParaRPr lang="fr-BE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5148064" y="4797152"/>
            <a:ext cx="648072" cy="1846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Double flèche horizontale 8"/>
          <p:cNvSpPr/>
          <p:nvPr/>
        </p:nvSpPr>
        <p:spPr>
          <a:xfrm>
            <a:off x="5148064" y="6041613"/>
            <a:ext cx="648072" cy="1846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Double flèche horizontale 9"/>
          <p:cNvSpPr/>
          <p:nvPr/>
        </p:nvSpPr>
        <p:spPr>
          <a:xfrm rot="15041665">
            <a:off x="6406454" y="5440235"/>
            <a:ext cx="648072" cy="1846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Double flèche horizontale 10"/>
          <p:cNvSpPr/>
          <p:nvPr/>
        </p:nvSpPr>
        <p:spPr>
          <a:xfrm rot="17741659">
            <a:off x="4139952" y="5440235"/>
            <a:ext cx="648072" cy="1846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Explosion 1 11"/>
          <p:cNvSpPr/>
          <p:nvPr/>
        </p:nvSpPr>
        <p:spPr>
          <a:xfrm>
            <a:off x="5115103" y="5200539"/>
            <a:ext cx="792088" cy="57606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561016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Merci pour votre attention </a:t>
            </a:r>
            <a:r>
              <a:rPr lang="fr-BE" dirty="0" smtClean="0">
                <a:sym typeface="Wingdings" panose="05000000000000000000" pitchFamily="2" charset="2"/>
              </a:rPr>
              <a:t></a:t>
            </a:r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132856"/>
            <a:ext cx="4447742" cy="295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34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Rappel physique</a:t>
            </a:r>
            <a:endParaRPr lang="fr-BE" dirty="0"/>
          </a:p>
        </p:txBody>
      </p:sp>
      <p:sp>
        <p:nvSpPr>
          <p:cNvPr id="10" name="Sous-titre 3"/>
          <p:cNvSpPr txBox="1">
            <a:spLocks/>
          </p:cNvSpPr>
          <p:nvPr/>
        </p:nvSpPr>
        <p:spPr>
          <a:xfrm>
            <a:off x="1216604" y="1544588"/>
            <a:ext cx="7315835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fr-BE" dirty="0" smtClean="0"/>
              <a:t>Moment d’une force = Force X Levier</a:t>
            </a:r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708920"/>
            <a:ext cx="4936987" cy="280831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436096" y="2339588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Force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5420680" y="5085184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</a:rPr>
              <a:t>Levier</a:t>
            </a:r>
            <a:endParaRPr lang="fr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7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Rappel physique</a:t>
            </a:r>
            <a:endParaRPr lang="fr-BE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484784"/>
            <a:ext cx="3576279" cy="505870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283968" y="3933056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</a:rPr>
              <a:t>Levier</a:t>
            </a: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220072" y="1628800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>
                <a:solidFill>
                  <a:schemeClr val="bg1"/>
                </a:solidFill>
              </a:rPr>
              <a:t>Force</a:t>
            </a:r>
            <a:endParaRPr lang="fr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8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8640"/>
            <a:ext cx="3806353" cy="32222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564904"/>
            <a:ext cx="3731883" cy="30732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51408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Mécanisme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Toujours un désengrènement du derme et épiderme (corne et phalange)</a:t>
            </a:r>
          </a:p>
          <a:p>
            <a:r>
              <a:rPr lang="fr-BE" dirty="0" smtClean="0"/>
              <a:t>Très précoce : 12h </a:t>
            </a:r>
            <a:r>
              <a:rPr lang="fr-BE" u="sng" dirty="0" smtClean="0"/>
              <a:t>avant</a:t>
            </a:r>
            <a:r>
              <a:rPr lang="fr-BE" dirty="0" smtClean="0"/>
              <a:t> les symptômes</a:t>
            </a:r>
          </a:p>
          <a:p>
            <a:r>
              <a:rPr lang="fr-BE" dirty="0" smtClean="0"/>
              <a:t>Mécanisme vasculaire (hypothèses !!!)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5448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512" y="1443037"/>
            <a:ext cx="3990975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837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Conséquences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Descente de la troisième phalange</a:t>
            </a:r>
          </a:p>
          <a:p>
            <a:r>
              <a:rPr lang="fr-BE" dirty="0" smtClean="0"/>
              <a:t>Basculement de la troisième phalange</a:t>
            </a:r>
          </a:p>
          <a:p>
            <a:r>
              <a:rPr lang="fr-BE" dirty="0" smtClean="0"/>
              <a:t>Perforation de la sole</a:t>
            </a:r>
          </a:p>
          <a:p>
            <a:endParaRPr lang="fr-BE" dirty="0"/>
          </a:p>
          <a:p>
            <a:r>
              <a:rPr lang="fr-BE" dirty="0" smtClean="0"/>
              <a:t>Douleur +++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49334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468</TotalTime>
  <Words>933</Words>
  <Application>Microsoft Office PowerPoint</Application>
  <PresentationFormat>Affichage à l'écran (4:3)</PresentationFormat>
  <Paragraphs>268</Paragraphs>
  <Slides>35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6" baseType="lpstr">
      <vt:lpstr>Apex</vt:lpstr>
      <vt:lpstr>La fourbure</vt:lpstr>
      <vt:lpstr>Définition</vt:lpstr>
      <vt:lpstr>Rappel anatomique</vt:lpstr>
      <vt:lpstr>Rappel physique</vt:lpstr>
      <vt:lpstr>Rappel physique</vt:lpstr>
      <vt:lpstr>Présentation PowerPoint</vt:lpstr>
      <vt:lpstr>Mécanisme</vt:lpstr>
      <vt:lpstr>Présentation PowerPoint</vt:lpstr>
      <vt:lpstr>Conséquences </vt:lpstr>
      <vt:lpstr>Causes</vt:lpstr>
      <vt:lpstr>Sepsis - Infection</vt:lpstr>
      <vt:lpstr>Hyper insulinémie</vt:lpstr>
      <vt:lpstr>Présentation PowerPoint</vt:lpstr>
      <vt:lpstr>Hyper insulinémie &lt; Cushing</vt:lpstr>
      <vt:lpstr>Hyper insulinémie &lt; SME</vt:lpstr>
      <vt:lpstr>Hyper insulinémie &lt; excès de sucres</vt:lpstr>
      <vt:lpstr>Hyper insulinémie &lt; Fructanes</vt:lpstr>
      <vt:lpstr>Rappel photosynthèse</vt:lpstr>
      <vt:lpstr>Rappel photosynthèse</vt:lpstr>
      <vt:lpstr>Hyper insulinémie</vt:lpstr>
      <vt:lpstr>Excès de travail</vt:lpstr>
      <vt:lpstr>Prévention</vt:lpstr>
      <vt:lpstr>Traitement de « management »</vt:lpstr>
      <vt:lpstr>Traitement médical</vt:lpstr>
      <vt:lpstr>Traitement orthopédique</vt:lpstr>
      <vt:lpstr>Traitement orthopédique</vt:lpstr>
      <vt:lpstr>Traitement orthopédique</vt:lpstr>
      <vt:lpstr>Traitement orthopédique</vt:lpstr>
      <vt:lpstr>Traitement orthopédique</vt:lpstr>
      <vt:lpstr>Traitement orthopédique</vt:lpstr>
      <vt:lpstr>Traitement orthopédique</vt:lpstr>
      <vt:lpstr>Traitement orthopédique</vt:lpstr>
      <vt:lpstr>Traitement orthopédique</vt:lpstr>
      <vt:lpstr>Conclusions</vt:lpstr>
      <vt:lpstr>Merci pour votre attention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fourbure</dc:title>
  <dc:creator>Thierry</dc:creator>
  <cp:lastModifiedBy>Thierry</cp:lastModifiedBy>
  <cp:revision>43</cp:revision>
  <dcterms:created xsi:type="dcterms:W3CDTF">2015-02-15T15:34:17Z</dcterms:created>
  <dcterms:modified xsi:type="dcterms:W3CDTF">2015-03-06T10:54:26Z</dcterms:modified>
</cp:coreProperties>
</file>