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5" r:id="rId19"/>
    <p:sldId id="276" r:id="rId20"/>
    <p:sldId id="278"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828A1E"/>
    <a:srgbClr val="E81CA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83" autoAdjust="0"/>
  </p:normalViewPr>
  <p:slideViewPr>
    <p:cSldViewPr>
      <p:cViewPr>
        <p:scale>
          <a:sx n="119" d="100"/>
          <a:sy n="119" d="100"/>
        </p:scale>
        <p:origin x="-564" y="10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472759-E710-4DD0-9F0D-E6C3EDBF9BDF}" type="datetimeFigureOut">
              <a:rPr lang="fr-BE" smtClean="0"/>
              <a:pPr/>
              <a:t>6/03/2015</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B9C42-C21C-494E-95F5-608A6A5AA5DD}" type="slidenum">
              <a:rPr lang="fr-BE" smtClean="0"/>
              <a:pPr/>
              <a:t>‹N°›</a:t>
            </a:fld>
            <a:endParaRPr lang="fr-BE"/>
          </a:p>
        </p:txBody>
      </p:sp>
    </p:spTree>
    <p:extLst>
      <p:ext uri="{BB962C8B-B14F-4D97-AF65-F5344CB8AC3E}">
        <p14:creationId xmlns:p14="http://schemas.microsoft.com/office/powerpoint/2010/main" xmlns="" val="522474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7FB9C42-C21C-494E-95F5-608A6A5AA5DD}" type="slidenum">
              <a:rPr lang="fr-BE" smtClean="0"/>
              <a:pPr/>
              <a:t>16</a:t>
            </a:fld>
            <a:endParaRPr lang="fr-BE"/>
          </a:p>
        </p:txBody>
      </p:sp>
    </p:spTree>
    <p:extLst>
      <p:ext uri="{BB962C8B-B14F-4D97-AF65-F5344CB8AC3E}">
        <p14:creationId xmlns:p14="http://schemas.microsoft.com/office/powerpoint/2010/main" xmlns="" val="987040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279FCF12-CF89-44A3-86E5-F712AB6EB080}" type="datetimeFigureOut">
              <a:rPr lang="fr-BE" smtClean="0"/>
              <a:pPr/>
              <a:t>6/03/2015</a:t>
            </a:fld>
            <a:endParaRPr lang="fr-BE"/>
          </a:p>
        </p:txBody>
      </p:sp>
      <p:sp>
        <p:nvSpPr>
          <p:cNvPr id="19" name="Footer Placeholder 18"/>
          <p:cNvSpPr>
            <a:spLocks noGrp="1"/>
          </p:cNvSpPr>
          <p:nvPr>
            <p:ph type="ftr" sz="quarter" idx="11"/>
          </p:nvPr>
        </p:nvSpPr>
        <p:spPr/>
        <p:txBody>
          <a:bodyPr/>
          <a:lstStyle/>
          <a:p>
            <a:endParaRPr lang="fr-BE"/>
          </a:p>
        </p:txBody>
      </p:sp>
      <p:sp>
        <p:nvSpPr>
          <p:cNvPr id="27" name="Slide Number Placeholder 26"/>
          <p:cNvSpPr>
            <a:spLocks noGrp="1"/>
          </p:cNvSpPr>
          <p:nvPr>
            <p:ph type="sldNum" sz="quarter" idx="12"/>
          </p:nvPr>
        </p:nvSpPr>
        <p:spPr/>
        <p:txBody>
          <a:bodyPr/>
          <a:lstStyle/>
          <a:p>
            <a:fld id="{E32DE19C-1B5D-44D6-8F3F-480FFA2BB022}"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279FCF12-CF89-44A3-86E5-F712AB6EB080}" type="datetimeFigureOut">
              <a:rPr lang="fr-BE" smtClean="0"/>
              <a:pPr/>
              <a:t>6/03/2015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32DE19C-1B5D-44D6-8F3F-480FFA2BB022}"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279FCF12-CF89-44A3-86E5-F712AB6EB080}" type="datetimeFigureOut">
              <a:rPr lang="fr-BE" smtClean="0"/>
              <a:pPr/>
              <a:t>6/03/2015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32DE19C-1B5D-44D6-8F3F-480FFA2BB022}"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279FCF12-CF89-44A3-86E5-F712AB6EB080}" type="datetimeFigureOut">
              <a:rPr lang="fr-BE" smtClean="0"/>
              <a:pPr/>
              <a:t>6/03/2015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32DE19C-1B5D-44D6-8F3F-480FFA2BB022}"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279FCF12-CF89-44A3-86E5-F712AB6EB080}" type="datetimeFigureOut">
              <a:rPr lang="fr-BE" smtClean="0"/>
              <a:pPr/>
              <a:t>6/03/2015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E32DE19C-1B5D-44D6-8F3F-480FFA2BB022}" type="slidenum">
              <a:rPr lang="fr-BE" smtClean="0"/>
              <a:pPr/>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279FCF12-CF89-44A3-86E5-F712AB6EB080}" type="datetimeFigureOut">
              <a:rPr lang="fr-BE" smtClean="0"/>
              <a:pPr/>
              <a:t>6/03/2015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E32DE19C-1B5D-44D6-8F3F-480FFA2BB022}"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279FCF12-CF89-44A3-86E5-F712AB6EB080}" type="datetimeFigureOut">
              <a:rPr lang="fr-BE" smtClean="0"/>
              <a:pPr/>
              <a:t>6/03/2015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E32DE19C-1B5D-44D6-8F3F-480FFA2BB022}"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279FCF12-CF89-44A3-86E5-F712AB6EB080}" type="datetimeFigureOut">
              <a:rPr lang="fr-BE" smtClean="0"/>
              <a:pPr/>
              <a:t>6/03/2015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E32DE19C-1B5D-44D6-8F3F-480FFA2BB022}"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FCF12-CF89-44A3-86E5-F712AB6EB080}" type="datetimeFigureOut">
              <a:rPr lang="fr-BE" smtClean="0"/>
              <a:pPr/>
              <a:t>6/03/2015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E32DE19C-1B5D-44D6-8F3F-480FFA2BB022}"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279FCF12-CF89-44A3-86E5-F712AB6EB080}" type="datetimeFigureOut">
              <a:rPr lang="fr-BE" smtClean="0"/>
              <a:pPr/>
              <a:t>6/03/2015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E32DE19C-1B5D-44D6-8F3F-480FFA2BB022}"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279FCF12-CF89-44A3-86E5-F712AB6EB080}" type="datetimeFigureOut">
              <a:rPr lang="fr-BE" smtClean="0"/>
              <a:pPr/>
              <a:t>6/03/2015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a:xfrm>
            <a:off x="8077200" y="6356350"/>
            <a:ext cx="609600" cy="365125"/>
          </a:xfrm>
        </p:spPr>
        <p:txBody>
          <a:bodyPr/>
          <a:lstStyle/>
          <a:p>
            <a:fld id="{E32DE19C-1B5D-44D6-8F3F-480FFA2BB022}" type="slidenum">
              <a:rPr lang="fr-BE" smtClean="0"/>
              <a:pPr/>
              <a:t>‹N°›</a:t>
            </a:fld>
            <a:endParaRPr lang="fr-B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79FCF12-CF89-44A3-86E5-F712AB6EB080}" type="datetimeFigureOut">
              <a:rPr lang="fr-BE" smtClean="0"/>
              <a:pPr/>
              <a:t>6/03/2015</a:t>
            </a:fld>
            <a:endParaRPr lang="fr-B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32DE19C-1B5D-44D6-8F3F-480FFA2BB022}" type="slidenum">
              <a:rPr lang="fr-BE" smtClean="0"/>
              <a:pPr/>
              <a:t>‹N°›</a:t>
            </a:fld>
            <a:endParaRPr lang="fr-B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764704"/>
            <a:ext cx="7851648" cy="1828800"/>
          </a:xfrm>
        </p:spPr>
        <p:txBody>
          <a:bodyPr/>
          <a:lstStyle/>
          <a:p>
            <a:pPr algn="ctr"/>
            <a:r>
              <a:rPr lang="fr-BE" dirty="0" smtClean="0"/>
              <a:t>Le cheval vieillissant</a:t>
            </a:r>
            <a:endParaRPr lang="fr-BE" dirty="0"/>
          </a:p>
        </p:txBody>
      </p:sp>
      <p:sp>
        <p:nvSpPr>
          <p:cNvPr id="3" name="Sous-titre 2"/>
          <p:cNvSpPr>
            <a:spLocks noGrp="1"/>
          </p:cNvSpPr>
          <p:nvPr>
            <p:ph type="subTitle" idx="1"/>
          </p:nvPr>
        </p:nvSpPr>
        <p:spPr>
          <a:xfrm>
            <a:off x="1043608" y="5131627"/>
            <a:ext cx="7854696" cy="1752600"/>
          </a:xfrm>
        </p:spPr>
        <p:txBody>
          <a:bodyPr/>
          <a:lstStyle/>
          <a:p>
            <a:r>
              <a:rPr lang="fr-BE" dirty="0" smtClean="0"/>
              <a:t>Dr Letenre Jessica</a:t>
            </a:r>
          </a:p>
          <a:p>
            <a:r>
              <a:rPr lang="fr-BE" dirty="0" smtClean="0"/>
              <a:t>Dr Thierry Eeckhout</a:t>
            </a:r>
          </a:p>
          <a:p>
            <a:r>
              <a:rPr lang="fr-BE" dirty="0" smtClean="0"/>
              <a:t>6 mars 2015</a:t>
            </a:r>
            <a:endParaRPr lang="fr-BE" dirty="0"/>
          </a:p>
        </p:txBody>
      </p:sp>
      <p:pic>
        <p:nvPicPr>
          <p:cNvPr id="7170" name="Picture 2" descr="C:\Users\Thierry\Desktop\ppt vieux cheval\Shayne Casey Gutteridge SWNS.co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3842" y="3068960"/>
            <a:ext cx="4572000" cy="3057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9491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908720"/>
            <a:ext cx="5400600" cy="369332"/>
          </a:xfrm>
          <a:prstGeom prst="rect">
            <a:avLst/>
          </a:prstGeom>
          <a:noFill/>
        </p:spPr>
        <p:txBody>
          <a:bodyPr wrap="square" rtlCol="0">
            <a:spAutoFit/>
          </a:bodyPr>
          <a:lstStyle/>
          <a:p>
            <a:r>
              <a:rPr lang="fr-BE" b="1" i="1" u="sng" dirty="0" smtClean="0"/>
              <a:t>3. Au point de vue viscéral</a:t>
            </a:r>
            <a:endParaRPr lang="fr-BE" b="1" i="1" u="sng" dirty="0"/>
          </a:p>
        </p:txBody>
      </p:sp>
      <p:sp>
        <p:nvSpPr>
          <p:cNvPr id="5" name="ZoneTexte 4"/>
          <p:cNvSpPr txBox="1"/>
          <p:nvPr/>
        </p:nvSpPr>
        <p:spPr>
          <a:xfrm>
            <a:off x="44541" y="3642225"/>
            <a:ext cx="4239427" cy="1754326"/>
          </a:xfrm>
          <a:prstGeom prst="rect">
            <a:avLst/>
          </a:prstGeom>
          <a:noFill/>
        </p:spPr>
        <p:txBody>
          <a:bodyPr wrap="square" rtlCol="0">
            <a:spAutoFit/>
          </a:bodyPr>
          <a:lstStyle/>
          <a:p>
            <a:r>
              <a:rPr lang="fr-BE" dirty="0" smtClean="0"/>
              <a:t>Augmentation de la fréquence des </a:t>
            </a:r>
            <a:r>
              <a:rPr lang="fr-BE" dirty="0"/>
              <a:t> </a:t>
            </a:r>
            <a:r>
              <a:rPr lang="fr-BE" dirty="0" smtClean="0"/>
              <a:t> coliques</a:t>
            </a:r>
          </a:p>
          <a:p>
            <a:r>
              <a:rPr lang="fr-BE" dirty="0"/>
              <a:t>	</a:t>
            </a:r>
            <a:r>
              <a:rPr lang="fr-BE" dirty="0" smtClean="0"/>
              <a:t>-&gt; adhérences</a:t>
            </a:r>
          </a:p>
          <a:p>
            <a:r>
              <a:rPr lang="fr-BE" dirty="0"/>
              <a:t>	</a:t>
            </a:r>
            <a:r>
              <a:rPr lang="fr-BE" dirty="0" smtClean="0"/>
              <a:t>-&gt; iléus</a:t>
            </a:r>
          </a:p>
          <a:p>
            <a:r>
              <a:rPr lang="fr-BE" dirty="0"/>
              <a:t>	</a:t>
            </a:r>
            <a:r>
              <a:rPr lang="fr-BE" dirty="0" smtClean="0"/>
              <a:t>-&gt; lipome</a:t>
            </a:r>
          </a:p>
          <a:p>
            <a:r>
              <a:rPr lang="fr-BE" dirty="0"/>
              <a:t>	</a:t>
            </a:r>
            <a:r>
              <a:rPr lang="fr-BE" dirty="0" smtClean="0"/>
              <a:t>-&gt; parasites</a:t>
            </a:r>
            <a:endParaRPr lang="fr-BE" dirty="0"/>
          </a:p>
        </p:txBody>
      </p:sp>
      <p:pic>
        <p:nvPicPr>
          <p:cNvPr id="7170" name="Picture 2" descr="C:\Users\Thierry\Desktop\ppt vieux cheval\cheval-coliqu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04604" y="2924944"/>
            <a:ext cx="4915867" cy="363973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p:cNvSpPr txBox="1"/>
          <p:nvPr/>
        </p:nvSpPr>
        <p:spPr>
          <a:xfrm>
            <a:off x="539552" y="1916832"/>
            <a:ext cx="8208912" cy="646331"/>
          </a:xfrm>
          <a:prstGeom prst="rect">
            <a:avLst/>
          </a:prstGeom>
          <a:noFill/>
        </p:spPr>
        <p:txBody>
          <a:bodyPr wrap="square" rtlCol="0">
            <a:spAutoFit/>
          </a:bodyPr>
          <a:lstStyle/>
          <a:p>
            <a:pPr algn="ctr"/>
            <a:r>
              <a:rPr lang="fr-BE" dirty="0" smtClean="0">
                <a:solidFill>
                  <a:srgbClr val="FF0000"/>
                </a:solidFill>
              </a:rPr>
              <a:t>Baisse des sécrétions, ralentissement de la motricité, renouvellement épithélial ralenti, villosités réduites</a:t>
            </a:r>
            <a:endParaRPr lang="fr-BE" dirty="0">
              <a:solidFill>
                <a:srgbClr val="FF0000"/>
              </a:solidFill>
            </a:endParaRPr>
          </a:p>
        </p:txBody>
      </p:sp>
      <p:sp>
        <p:nvSpPr>
          <p:cNvPr id="10" name="Rectangle 9"/>
          <p:cNvSpPr/>
          <p:nvPr/>
        </p:nvSpPr>
        <p:spPr>
          <a:xfrm>
            <a:off x="683568" y="1844824"/>
            <a:ext cx="7992888" cy="7183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12" name="Connecteur droit avec flèche 11"/>
          <p:cNvCxnSpPr/>
          <p:nvPr/>
        </p:nvCxnSpPr>
        <p:spPr>
          <a:xfrm>
            <a:off x="2164254" y="2780928"/>
            <a:ext cx="0" cy="720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1381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4" y="1124744"/>
            <a:ext cx="6120680" cy="369332"/>
          </a:xfrm>
          <a:prstGeom prst="rect">
            <a:avLst/>
          </a:prstGeom>
          <a:noFill/>
        </p:spPr>
        <p:txBody>
          <a:bodyPr wrap="square" rtlCol="0">
            <a:spAutoFit/>
          </a:bodyPr>
          <a:lstStyle/>
          <a:p>
            <a:r>
              <a:rPr lang="fr-BE" b="1" i="1" u="sng" dirty="0" smtClean="0"/>
              <a:t>- Adhérences </a:t>
            </a:r>
            <a:endParaRPr lang="fr-BE" b="1" i="1" u="sng" dirty="0"/>
          </a:p>
        </p:txBody>
      </p:sp>
      <p:sp>
        <p:nvSpPr>
          <p:cNvPr id="3" name="ZoneTexte 2"/>
          <p:cNvSpPr txBox="1"/>
          <p:nvPr/>
        </p:nvSpPr>
        <p:spPr>
          <a:xfrm>
            <a:off x="323528" y="1555717"/>
            <a:ext cx="3816424" cy="2862322"/>
          </a:xfrm>
          <a:prstGeom prst="rect">
            <a:avLst/>
          </a:prstGeom>
          <a:noFill/>
        </p:spPr>
        <p:txBody>
          <a:bodyPr wrap="square" rtlCol="0">
            <a:spAutoFit/>
          </a:bodyPr>
          <a:lstStyle/>
          <a:p>
            <a:r>
              <a:rPr lang="fr-BE" dirty="0"/>
              <a:t>P</a:t>
            </a:r>
            <a:r>
              <a:rPr lang="fr-BE" dirty="0" smtClean="0"/>
              <a:t>roduction à partir du fibrinogène de fibrine qui se dépose au niveau des parties de l’intestin qui ont été enflammées/abîmées. C’est un phénomène de guérison tout à fait normal qui disparait normalement après la cicatrisation. Parfois ce tissus cicatriciel n’est pas détruit ce qui provoque des adhérences permanentes.</a:t>
            </a:r>
            <a:endParaRPr lang="fr-BE" dirty="0"/>
          </a:p>
        </p:txBody>
      </p:sp>
      <p:pic>
        <p:nvPicPr>
          <p:cNvPr id="8194" name="Picture 2" descr="C:\Users\Thierry\Desktop\ppt vieux cheval\gr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3309" y="1700808"/>
            <a:ext cx="4950784" cy="365612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Connecteur droit avec flèche 4"/>
          <p:cNvCxnSpPr/>
          <p:nvPr/>
        </p:nvCxnSpPr>
        <p:spPr>
          <a:xfrm>
            <a:off x="107504" y="1772816"/>
            <a:ext cx="288032"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6671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33075" y="686273"/>
            <a:ext cx="4536504" cy="369332"/>
          </a:xfrm>
          <a:prstGeom prst="rect">
            <a:avLst/>
          </a:prstGeom>
          <a:noFill/>
        </p:spPr>
        <p:txBody>
          <a:bodyPr wrap="square" rtlCol="0">
            <a:spAutoFit/>
          </a:bodyPr>
          <a:lstStyle/>
          <a:p>
            <a:r>
              <a:rPr lang="fr-BE" b="1" i="1" u="sng" dirty="0" smtClean="0"/>
              <a:t>- iléus</a:t>
            </a:r>
            <a:endParaRPr lang="fr-BE" b="1" i="1" u="sng" dirty="0"/>
          </a:p>
        </p:txBody>
      </p:sp>
      <p:sp>
        <p:nvSpPr>
          <p:cNvPr id="3" name="ZoneTexte 2"/>
          <p:cNvSpPr txBox="1"/>
          <p:nvPr/>
        </p:nvSpPr>
        <p:spPr>
          <a:xfrm>
            <a:off x="683568" y="1844824"/>
            <a:ext cx="5760640" cy="923330"/>
          </a:xfrm>
          <a:prstGeom prst="rect">
            <a:avLst/>
          </a:prstGeom>
          <a:noFill/>
        </p:spPr>
        <p:txBody>
          <a:bodyPr wrap="square" rtlCol="0">
            <a:spAutoFit/>
          </a:bodyPr>
          <a:lstStyle/>
          <a:p>
            <a:r>
              <a:rPr lang="fr-BE" dirty="0"/>
              <a:t>D</a:t>
            </a:r>
            <a:r>
              <a:rPr lang="fr-BE" dirty="0" smtClean="0"/>
              <a:t>iminution de la motricité propulsive de l’intestin. Ce qui entraîne une augmentation du temps de transit et une distension des intestins.</a:t>
            </a:r>
            <a:endParaRPr lang="fr-BE" dirty="0"/>
          </a:p>
        </p:txBody>
      </p:sp>
      <p:cxnSp>
        <p:nvCxnSpPr>
          <p:cNvPr id="5" name="Connecteur droit avec flèche 4"/>
          <p:cNvCxnSpPr/>
          <p:nvPr/>
        </p:nvCxnSpPr>
        <p:spPr>
          <a:xfrm>
            <a:off x="427088" y="2060848"/>
            <a:ext cx="288032"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Thierry\Desktop\ppt vieux cheval\distentio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31840" y="2996952"/>
            <a:ext cx="4636279" cy="37538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1844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43608" y="764704"/>
            <a:ext cx="1440160" cy="369332"/>
          </a:xfrm>
          <a:prstGeom prst="rect">
            <a:avLst/>
          </a:prstGeom>
          <a:noFill/>
        </p:spPr>
        <p:txBody>
          <a:bodyPr wrap="square" rtlCol="0">
            <a:spAutoFit/>
          </a:bodyPr>
          <a:lstStyle/>
          <a:p>
            <a:r>
              <a:rPr lang="fr-BE" b="1" i="1" u="sng" dirty="0" smtClean="0"/>
              <a:t>- Lipome </a:t>
            </a:r>
            <a:endParaRPr lang="fr-BE" b="1" i="1" u="sng" dirty="0"/>
          </a:p>
        </p:txBody>
      </p:sp>
      <p:sp>
        <p:nvSpPr>
          <p:cNvPr id="3" name="ZoneTexte 2"/>
          <p:cNvSpPr txBox="1"/>
          <p:nvPr/>
        </p:nvSpPr>
        <p:spPr>
          <a:xfrm>
            <a:off x="899592" y="1484784"/>
            <a:ext cx="5616624" cy="1200329"/>
          </a:xfrm>
          <a:prstGeom prst="rect">
            <a:avLst/>
          </a:prstGeom>
          <a:noFill/>
        </p:spPr>
        <p:txBody>
          <a:bodyPr wrap="square" rtlCol="0">
            <a:spAutoFit/>
          </a:bodyPr>
          <a:lstStyle/>
          <a:p>
            <a:r>
              <a:rPr lang="fr-BE" dirty="0" smtClean="0"/>
              <a:t>Masse de tissus graisseux qui peut se développer tout le long du système digestif. Quand il se situe au niveau de l’intestin grêle, il peut bloquer le passage des aliments et provoquer une invagination.</a:t>
            </a:r>
            <a:endParaRPr lang="fr-BE" dirty="0"/>
          </a:p>
        </p:txBody>
      </p:sp>
      <p:pic>
        <p:nvPicPr>
          <p:cNvPr id="10242" name="Picture 2" descr="C:\Users\Thierry\Desktop\ppt vieux cheval\index.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59832" y="3356992"/>
            <a:ext cx="5032201" cy="270185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Connecteur droit avec flèche 4"/>
          <p:cNvCxnSpPr/>
          <p:nvPr/>
        </p:nvCxnSpPr>
        <p:spPr>
          <a:xfrm>
            <a:off x="630536" y="1708283"/>
            <a:ext cx="288032" cy="0"/>
          </a:xfrm>
          <a:prstGeom prst="straightConnector1">
            <a:avLst/>
          </a:prstGeom>
          <a:ln w="222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18084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71600" y="694740"/>
            <a:ext cx="1584176" cy="369332"/>
          </a:xfrm>
          <a:prstGeom prst="rect">
            <a:avLst/>
          </a:prstGeom>
          <a:noFill/>
        </p:spPr>
        <p:txBody>
          <a:bodyPr wrap="square" rtlCol="0">
            <a:spAutoFit/>
          </a:bodyPr>
          <a:lstStyle/>
          <a:p>
            <a:r>
              <a:rPr lang="fr-BE" dirty="0" smtClean="0"/>
              <a:t>- </a:t>
            </a:r>
            <a:r>
              <a:rPr lang="fr-BE" b="1" i="1" u="sng" dirty="0" smtClean="0"/>
              <a:t>Parasites </a:t>
            </a:r>
            <a:endParaRPr lang="fr-BE" b="1" i="1" u="sng" dirty="0"/>
          </a:p>
        </p:txBody>
      </p:sp>
      <p:sp>
        <p:nvSpPr>
          <p:cNvPr id="3" name="ZoneTexte 2"/>
          <p:cNvSpPr txBox="1"/>
          <p:nvPr/>
        </p:nvSpPr>
        <p:spPr>
          <a:xfrm>
            <a:off x="683568" y="1268760"/>
            <a:ext cx="7992888" cy="1200329"/>
          </a:xfrm>
          <a:prstGeom prst="rect">
            <a:avLst/>
          </a:prstGeom>
          <a:noFill/>
        </p:spPr>
        <p:txBody>
          <a:bodyPr wrap="square" rtlCol="0">
            <a:spAutoFit/>
          </a:bodyPr>
          <a:lstStyle/>
          <a:p>
            <a:pPr marL="285750" indent="-285750">
              <a:buFont typeface="Wingdings"/>
              <a:buChar char="à"/>
            </a:pPr>
            <a:r>
              <a:rPr lang="fr-BE" dirty="0" smtClean="0">
                <a:sym typeface="Wingdings" panose="05000000000000000000" pitchFamily="2" charset="2"/>
              </a:rPr>
              <a:t>Les jeunes chevaux souffrent de parasitose en montrant essentiellement de l’amaigrissement et un mauvais état général. </a:t>
            </a:r>
          </a:p>
          <a:p>
            <a:pPr marL="285750" indent="-285750">
              <a:buFont typeface="Wingdings"/>
              <a:buChar char="à"/>
            </a:pPr>
            <a:r>
              <a:rPr lang="fr-BE" dirty="0" smtClean="0">
                <a:sym typeface="Wingdings" panose="05000000000000000000" pitchFamily="2" charset="2"/>
              </a:rPr>
              <a:t>Les chevaux âgés souffrent de parasitose en montrant essentiellement des symptômes de coliques </a:t>
            </a:r>
            <a:r>
              <a:rPr lang="fr-BE" dirty="0" err="1" smtClean="0">
                <a:sym typeface="Wingdings" panose="05000000000000000000" pitchFamily="2" charset="2"/>
              </a:rPr>
              <a:t>thrombo-embolique</a:t>
            </a:r>
            <a:r>
              <a:rPr lang="fr-BE" dirty="0" smtClean="0">
                <a:sym typeface="Wingdings" panose="05000000000000000000" pitchFamily="2" charset="2"/>
              </a:rPr>
              <a:t> et d’AVC</a:t>
            </a:r>
            <a:endParaRPr lang="fr-BE" dirty="0"/>
          </a:p>
        </p:txBody>
      </p:sp>
      <p:sp>
        <p:nvSpPr>
          <p:cNvPr id="4" name="ZoneTexte 3"/>
          <p:cNvSpPr txBox="1"/>
          <p:nvPr/>
        </p:nvSpPr>
        <p:spPr>
          <a:xfrm>
            <a:off x="2051720" y="3789040"/>
            <a:ext cx="6048672" cy="369332"/>
          </a:xfrm>
          <a:prstGeom prst="rect">
            <a:avLst/>
          </a:prstGeom>
          <a:noFill/>
        </p:spPr>
        <p:txBody>
          <a:bodyPr wrap="square" rtlCol="0">
            <a:spAutoFit/>
          </a:bodyPr>
          <a:lstStyle/>
          <a:p>
            <a:r>
              <a:rPr lang="fr-BE" b="1" dirty="0" smtClean="0">
                <a:solidFill>
                  <a:srgbClr val="00B050"/>
                </a:solidFill>
              </a:rPr>
              <a:t>Vermifugation raisonnée!!!! Et coprocultures</a:t>
            </a:r>
            <a:endParaRPr lang="fr-BE" b="1" dirty="0">
              <a:solidFill>
                <a:srgbClr val="00B050"/>
              </a:solidFill>
            </a:endParaRPr>
          </a:p>
        </p:txBody>
      </p:sp>
      <p:sp>
        <p:nvSpPr>
          <p:cNvPr id="5" name="Rectangle 4"/>
          <p:cNvSpPr/>
          <p:nvPr/>
        </p:nvSpPr>
        <p:spPr>
          <a:xfrm>
            <a:off x="2051720" y="3789040"/>
            <a:ext cx="5112568" cy="3693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xmlns="" val="1005350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7584" y="620688"/>
            <a:ext cx="3106688" cy="629424"/>
          </a:xfrm>
        </p:spPr>
        <p:txBody>
          <a:bodyPr/>
          <a:lstStyle/>
          <a:p>
            <a:r>
              <a:rPr lang="fr-BE" dirty="0" smtClean="0"/>
              <a:t>Système urinaire</a:t>
            </a:r>
            <a:endParaRPr lang="fr-BE" dirty="0"/>
          </a:p>
        </p:txBody>
      </p:sp>
      <p:sp>
        <p:nvSpPr>
          <p:cNvPr id="4" name="ZoneTexte 3"/>
          <p:cNvSpPr txBox="1"/>
          <p:nvPr/>
        </p:nvSpPr>
        <p:spPr>
          <a:xfrm>
            <a:off x="683568" y="1628800"/>
            <a:ext cx="8064896" cy="646331"/>
          </a:xfrm>
          <a:prstGeom prst="rect">
            <a:avLst/>
          </a:prstGeom>
          <a:noFill/>
        </p:spPr>
        <p:txBody>
          <a:bodyPr wrap="square" rtlCol="0">
            <a:spAutoFit/>
          </a:bodyPr>
          <a:lstStyle/>
          <a:p>
            <a:pPr algn="ctr"/>
            <a:r>
              <a:rPr lang="fr-BE" dirty="0" smtClean="0">
                <a:solidFill>
                  <a:srgbClr val="FF0000"/>
                </a:solidFill>
              </a:rPr>
              <a:t>Diminution du nombre de néphrons, diminution du débit sanguin rénal, diminution de la filtration glomérulaire</a:t>
            </a:r>
            <a:endParaRPr lang="fr-BE" dirty="0">
              <a:solidFill>
                <a:srgbClr val="FF0000"/>
              </a:solidFill>
            </a:endParaRPr>
          </a:p>
        </p:txBody>
      </p:sp>
      <p:sp>
        <p:nvSpPr>
          <p:cNvPr id="5" name="Rectangle 4"/>
          <p:cNvSpPr/>
          <p:nvPr/>
        </p:nvSpPr>
        <p:spPr>
          <a:xfrm>
            <a:off x="971600" y="1556792"/>
            <a:ext cx="7560840"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294267" y="2710190"/>
            <a:ext cx="3312368" cy="369332"/>
          </a:xfrm>
          <a:prstGeom prst="rect">
            <a:avLst/>
          </a:prstGeom>
          <a:noFill/>
        </p:spPr>
        <p:txBody>
          <a:bodyPr wrap="square" rtlCol="0">
            <a:spAutoFit/>
          </a:bodyPr>
          <a:lstStyle/>
          <a:p>
            <a:r>
              <a:rPr lang="fr-BE" b="1" i="1" dirty="0" smtClean="0"/>
              <a:t>Insuffisance rénale</a:t>
            </a:r>
            <a:endParaRPr lang="fr-BE" b="1" i="1" dirty="0"/>
          </a:p>
        </p:txBody>
      </p:sp>
      <p:sp>
        <p:nvSpPr>
          <p:cNvPr id="7" name="ZoneTexte 6"/>
          <p:cNvSpPr txBox="1"/>
          <p:nvPr/>
        </p:nvSpPr>
        <p:spPr>
          <a:xfrm>
            <a:off x="438283" y="3234019"/>
            <a:ext cx="3168352" cy="1323439"/>
          </a:xfrm>
          <a:prstGeom prst="rect">
            <a:avLst/>
          </a:prstGeom>
          <a:noFill/>
        </p:spPr>
        <p:txBody>
          <a:bodyPr wrap="square" rtlCol="0">
            <a:spAutoFit/>
          </a:bodyPr>
          <a:lstStyle/>
          <a:p>
            <a:r>
              <a:rPr lang="fr-BE" sz="1600" i="1" u="sng" dirty="0" smtClean="0"/>
              <a:t>Symptômes </a:t>
            </a:r>
            <a:r>
              <a:rPr lang="fr-BE" sz="1600" dirty="0" smtClean="0"/>
              <a:t>: </a:t>
            </a:r>
          </a:p>
          <a:p>
            <a:pPr marL="285750" indent="-285750">
              <a:buFont typeface="Arial" charset="0"/>
              <a:buChar char="•"/>
            </a:pPr>
            <a:r>
              <a:rPr lang="fr-BE" sz="1600" dirty="0" smtClean="0"/>
              <a:t>Faiblesse</a:t>
            </a:r>
          </a:p>
          <a:p>
            <a:pPr marL="285750" indent="-285750">
              <a:buFont typeface="Arial" charset="0"/>
              <a:buChar char="•"/>
            </a:pPr>
            <a:r>
              <a:rPr lang="fr-BE" sz="1600" dirty="0" smtClean="0"/>
              <a:t>Perte appétit</a:t>
            </a:r>
          </a:p>
          <a:p>
            <a:pPr marL="285750" indent="-285750">
              <a:buFont typeface="Arial" charset="0"/>
              <a:buChar char="•"/>
            </a:pPr>
            <a:r>
              <a:rPr lang="fr-BE" sz="1600" dirty="0" smtClean="0"/>
              <a:t>Polydipsie - polyurie</a:t>
            </a:r>
          </a:p>
          <a:p>
            <a:pPr marL="285750" indent="-285750">
              <a:buFont typeface="Arial" charset="0"/>
              <a:buChar char="•"/>
            </a:pPr>
            <a:r>
              <a:rPr lang="fr-BE" sz="1600" dirty="0" smtClean="0"/>
              <a:t>Diarrhée </a:t>
            </a:r>
            <a:endParaRPr lang="fr-BE" sz="1600" dirty="0"/>
          </a:p>
        </p:txBody>
      </p:sp>
      <p:sp>
        <p:nvSpPr>
          <p:cNvPr id="8" name="ZoneTexte 7"/>
          <p:cNvSpPr txBox="1"/>
          <p:nvPr/>
        </p:nvSpPr>
        <p:spPr>
          <a:xfrm>
            <a:off x="2809776" y="2729693"/>
            <a:ext cx="3240360" cy="369332"/>
          </a:xfrm>
          <a:prstGeom prst="rect">
            <a:avLst/>
          </a:prstGeom>
          <a:noFill/>
        </p:spPr>
        <p:txBody>
          <a:bodyPr wrap="square" rtlCol="0">
            <a:spAutoFit/>
          </a:bodyPr>
          <a:lstStyle/>
          <a:p>
            <a:r>
              <a:rPr lang="fr-BE" b="1" i="1" dirty="0" smtClean="0"/>
              <a:t>Lithiase</a:t>
            </a:r>
            <a:r>
              <a:rPr lang="fr-BE" dirty="0" smtClean="0"/>
              <a:t> </a:t>
            </a:r>
            <a:endParaRPr lang="fr-BE" dirty="0"/>
          </a:p>
        </p:txBody>
      </p:sp>
      <p:sp>
        <p:nvSpPr>
          <p:cNvPr id="9" name="ZoneTexte 8"/>
          <p:cNvSpPr txBox="1"/>
          <p:nvPr/>
        </p:nvSpPr>
        <p:spPr>
          <a:xfrm>
            <a:off x="2699792" y="3234019"/>
            <a:ext cx="2779051" cy="2308324"/>
          </a:xfrm>
          <a:prstGeom prst="rect">
            <a:avLst/>
          </a:prstGeom>
          <a:noFill/>
        </p:spPr>
        <p:txBody>
          <a:bodyPr wrap="square" rtlCol="0">
            <a:spAutoFit/>
          </a:bodyPr>
          <a:lstStyle/>
          <a:p>
            <a:r>
              <a:rPr lang="fr-BE" sz="1600" i="1" u="sng" dirty="0" smtClean="0"/>
              <a:t>Symptômes </a:t>
            </a:r>
            <a:r>
              <a:rPr lang="fr-BE" sz="1600" dirty="0" smtClean="0"/>
              <a:t>: </a:t>
            </a:r>
          </a:p>
          <a:p>
            <a:pPr marL="285750" indent="-285750">
              <a:buFont typeface="Arial" charset="0"/>
              <a:buChar char="•"/>
            </a:pPr>
            <a:r>
              <a:rPr lang="fr-BE" sz="1600" dirty="0" smtClean="0"/>
              <a:t>souvent asymptomatique si rénale</a:t>
            </a:r>
          </a:p>
          <a:p>
            <a:pPr marL="285750" indent="-285750">
              <a:buFont typeface="Arial" charset="0"/>
              <a:buChar char="•"/>
            </a:pPr>
            <a:r>
              <a:rPr lang="fr-BE" sz="1600" dirty="0" smtClean="0"/>
              <a:t>Si vésicale, obstruction et dilatation des uretères avec destruction du tissus rénal </a:t>
            </a:r>
            <a:r>
              <a:rPr lang="fr-BE" sz="1600" dirty="0" smtClean="0">
                <a:sym typeface="Wingdings" panose="05000000000000000000" pitchFamily="2" charset="2"/>
              </a:rPr>
              <a:t> urémie </a:t>
            </a:r>
            <a:r>
              <a:rPr lang="fr-BE" sz="1600" dirty="0" smtClean="0"/>
              <a:t>  (symptômes coliques)</a:t>
            </a:r>
          </a:p>
          <a:p>
            <a:endParaRPr lang="fr-BE" sz="1600" dirty="0"/>
          </a:p>
        </p:txBody>
      </p:sp>
      <p:sp>
        <p:nvSpPr>
          <p:cNvPr id="10" name="ZoneTexte 9"/>
          <p:cNvSpPr txBox="1"/>
          <p:nvPr/>
        </p:nvSpPr>
        <p:spPr>
          <a:xfrm>
            <a:off x="5982899" y="2736447"/>
            <a:ext cx="2808312" cy="369332"/>
          </a:xfrm>
          <a:prstGeom prst="rect">
            <a:avLst/>
          </a:prstGeom>
          <a:noFill/>
        </p:spPr>
        <p:txBody>
          <a:bodyPr wrap="square" rtlCol="0">
            <a:spAutoFit/>
          </a:bodyPr>
          <a:lstStyle/>
          <a:p>
            <a:r>
              <a:rPr lang="fr-BE" b="1" i="1" dirty="0" smtClean="0"/>
              <a:t>Néoplasie </a:t>
            </a:r>
            <a:endParaRPr lang="fr-BE" b="1" i="1" dirty="0"/>
          </a:p>
        </p:txBody>
      </p:sp>
      <p:sp>
        <p:nvSpPr>
          <p:cNvPr id="11" name="ZoneTexte 10"/>
          <p:cNvSpPr txBox="1"/>
          <p:nvPr/>
        </p:nvSpPr>
        <p:spPr>
          <a:xfrm>
            <a:off x="6016352" y="3234019"/>
            <a:ext cx="2405525" cy="1569660"/>
          </a:xfrm>
          <a:prstGeom prst="rect">
            <a:avLst/>
          </a:prstGeom>
          <a:noFill/>
        </p:spPr>
        <p:txBody>
          <a:bodyPr wrap="square" rtlCol="0">
            <a:spAutoFit/>
          </a:bodyPr>
          <a:lstStyle/>
          <a:p>
            <a:r>
              <a:rPr lang="fr-BE" sz="1600" i="1" u="sng" dirty="0" smtClean="0"/>
              <a:t>Rein</a:t>
            </a:r>
            <a:r>
              <a:rPr lang="fr-BE" sz="1600" dirty="0" smtClean="0"/>
              <a:t> : Le plus souvent tumeur bénignes (adénomes)</a:t>
            </a:r>
          </a:p>
          <a:p>
            <a:r>
              <a:rPr lang="fr-BE" sz="1600" i="1" u="sng" dirty="0" smtClean="0"/>
              <a:t>Vessie</a:t>
            </a:r>
            <a:r>
              <a:rPr lang="fr-BE" sz="1600" dirty="0" smtClean="0"/>
              <a:t> : rare</a:t>
            </a:r>
          </a:p>
          <a:p>
            <a:r>
              <a:rPr lang="fr-BE" sz="1600" dirty="0" smtClean="0">
                <a:sym typeface="Wingdings" panose="05000000000000000000" pitchFamily="2" charset="2"/>
              </a:rPr>
              <a:t> Sang dans les urines, perte de poids</a:t>
            </a:r>
            <a:endParaRPr lang="fr-BE" sz="1600" dirty="0"/>
          </a:p>
        </p:txBody>
      </p:sp>
      <p:pic>
        <p:nvPicPr>
          <p:cNvPr id="1026" name="Picture 2" descr="C:\Users\Thierry\Desktop\ppt vieux cheval\99575086_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189" y="4630473"/>
            <a:ext cx="2426923" cy="18237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ZoneTexte 1"/>
          <p:cNvSpPr txBox="1"/>
          <p:nvPr/>
        </p:nvSpPr>
        <p:spPr>
          <a:xfrm>
            <a:off x="3606635" y="5589240"/>
            <a:ext cx="5141829" cy="923330"/>
          </a:xfrm>
          <a:prstGeom prst="rect">
            <a:avLst/>
          </a:prstGeom>
          <a:noFill/>
        </p:spPr>
        <p:txBody>
          <a:bodyPr wrap="square" rtlCol="0">
            <a:spAutoFit/>
          </a:bodyPr>
          <a:lstStyle/>
          <a:p>
            <a:pPr marL="285750" indent="-285750">
              <a:buFont typeface="Arial" charset="0"/>
              <a:buChar char="•"/>
            </a:pPr>
            <a:r>
              <a:rPr lang="fr-BE" dirty="0" smtClean="0">
                <a:solidFill>
                  <a:srgbClr val="00B050"/>
                </a:solidFill>
              </a:rPr>
              <a:t>Point d’eau accessible (déshydratation)</a:t>
            </a:r>
          </a:p>
          <a:p>
            <a:pPr marL="285750" indent="-285750">
              <a:buFont typeface="Arial" charset="0"/>
              <a:buChar char="•"/>
            </a:pPr>
            <a:r>
              <a:rPr lang="fr-BE" dirty="0" smtClean="0">
                <a:solidFill>
                  <a:srgbClr val="00B050"/>
                </a:solidFill>
              </a:rPr>
              <a:t>Excès de </a:t>
            </a:r>
            <a:r>
              <a:rPr lang="fr-BE" dirty="0" smtClean="0">
                <a:solidFill>
                  <a:srgbClr val="00B050"/>
                </a:solidFill>
              </a:rPr>
              <a:t>pierres </a:t>
            </a:r>
            <a:r>
              <a:rPr lang="fr-BE" dirty="0" smtClean="0">
                <a:solidFill>
                  <a:srgbClr val="00B050"/>
                </a:solidFill>
              </a:rPr>
              <a:t>à lécher</a:t>
            </a:r>
          </a:p>
          <a:p>
            <a:pPr marL="285750" indent="-285750">
              <a:buFont typeface="Arial" charset="0"/>
              <a:buChar char="•"/>
            </a:pPr>
            <a:endParaRPr lang="fr-BE" dirty="0" smtClean="0"/>
          </a:p>
        </p:txBody>
      </p:sp>
      <p:sp>
        <p:nvSpPr>
          <p:cNvPr id="12" name="Rectangle 11"/>
          <p:cNvSpPr/>
          <p:nvPr/>
        </p:nvSpPr>
        <p:spPr>
          <a:xfrm>
            <a:off x="3606635" y="5542343"/>
            <a:ext cx="4421749" cy="76697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xmlns="" val="2049395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692696"/>
            <a:ext cx="8229600" cy="629920"/>
          </a:xfrm>
        </p:spPr>
        <p:txBody>
          <a:bodyPr/>
          <a:lstStyle/>
          <a:p>
            <a:r>
              <a:rPr lang="fr-BE" dirty="0" smtClean="0"/>
              <a:t>Système locomoteur</a:t>
            </a:r>
            <a:endParaRPr lang="fr-BE" dirty="0"/>
          </a:p>
        </p:txBody>
      </p:sp>
      <p:sp>
        <p:nvSpPr>
          <p:cNvPr id="4" name="ZoneTexte 3"/>
          <p:cNvSpPr txBox="1"/>
          <p:nvPr/>
        </p:nvSpPr>
        <p:spPr>
          <a:xfrm>
            <a:off x="1259632" y="1412776"/>
            <a:ext cx="7632848" cy="646331"/>
          </a:xfrm>
          <a:prstGeom prst="rect">
            <a:avLst/>
          </a:prstGeom>
          <a:noFill/>
        </p:spPr>
        <p:txBody>
          <a:bodyPr wrap="square" rtlCol="0">
            <a:spAutoFit/>
          </a:bodyPr>
          <a:lstStyle/>
          <a:p>
            <a:pPr algn="ctr"/>
            <a:r>
              <a:rPr lang="fr-BE" dirty="0" smtClean="0">
                <a:solidFill>
                  <a:srgbClr val="FF0000"/>
                </a:solidFill>
              </a:rPr>
              <a:t>Diminution de la densité osseuse, amincissement des corticales, fragilité du cartilage, diminution du pouvoir lubrifiant du liquide synovial</a:t>
            </a:r>
            <a:endParaRPr lang="fr-BE" dirty="0">
              <a:solidFill>
                <a:srgbClr val="FF0000"/>
              </a:solidFill>
            </a:endParaRPr>
          </a:p>
        </p:txBody>
      </p:sp>
      <p:sp>
        <p:nvSpPr>
          <p:cNvPr id="5" name="Rectangle 4"/>
          <p:cNvSpPr/>
          <p:nvPr/>
        </p:nvSpPr>
        <p:spPr>
          <a:xfrm>
            <a:off x="1259632" y="1412776"/>
            <a:ext cx="7632848"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971600" y="2564904"/>
            <a:ext cx="4176464" cy="369332"/>
          </a:xfrm>
          <a:prstGeom prst="rect">
            <a:avLst/>
          </a:prstGeom>
          <a:noFill/>
        </p:spPr>
        <p:txBody>
          <a:bodyPr wrap="square" rtlCol="0">
            <a:spAutoFit/>
          </a:bodyPr>
          <a:lstStyle/>
          <a:p>
            <a:r>
              <a:rPr lang="fr-BE" b="1" i="1" u="sng" dirty="0" smtClean="0"/>
              <a:t>1.  Arthrose </a:t>
            </a:r>
            <a:endParaRPr lang="fr-BE" b="1" i="1" u="sng" dirty="0"/>
          </a:p>
        </p:txBody>
      </p:sp>
      <p:pic>
        <p:nvPicPr>
          <p:cNvPr id="2051" name="Picture 3" descr="C:\Users\Thierry\Desktop\ppt vieux cheval\1.2.392.200036.9107.500.305.0.9121600220.121_0001_000002_1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00192" y="3140968"/>
            <a:ext cx="2387906" cy="298613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323528" y="3105834"/>
            <a:ext cx="5976664" cy="646331"/>
          </a:xfrm>
          <a:prstGeom prst="rect">
            <a:avLst/>
          </a:prstGeom>
        </p:spPr>
        <p:txBody>
          <a:bodyPr wrap="square">
            <a:spAutoFit/>
          </a:bodyPr>
          <a:lstStyle/>
          <a:p>
            <a:r>
              <a:rPr lang="fr-BE" dirty="0"/>
              <a:t>= affection </a:t>
            </a:r>
            <a:r>
              <a:rPr lang="fr-BE" dirty="0" smtClean="0"/>
              <a:t>dégénérative évolutive, </a:t>
            </a:r>
            <a:r>
              <a:rPr lang="fr-BE" dirty="0"/>
              <a:t>douloureuse, chronique et irréversible qui touche les </a:t>
            </a:r>
            <a:r>
              <a:rPr lang="fr-BE" dirty="0" smtClean="0"/>
              <a:t>articulations </a:t>
            </a:r>
            <a:endParaRPr lang="fr-BE" dirty="0"/>
          </a:p>
        </p:txBody>
      </p:sp>
      <p:sp>
        <p:nvSpPr>
          <p:cNvPr id="10" name="ZoneTexte 9"/>
          <p:cNvSpPr txBox="1"/>
          <p:nvPr/>
        </p:nvSpPr>
        <p:spPr>
          <a:xfrm>
            <a:off x="323528" y="4033871"/>
            <a:ext cx="5904656" cy="1200329"/>
          </a:xfrm>
          <a:prstGeom prst="rect">
            <a:avLst/>
          </a:prstGeom>
          <a:noFill/>
        </p:spPr>
        <p:txBody>
          <a:bodyPr wrap="square" rtlCol="0">
            <a:spAutoFit/>
          </a:bodyPr>
          <a:lstStyle/>
          <a:p>
            <a:r>
              <a:rPr lang="fr-BE" dirty="0" smtClean="0">
                <a:sym typeface="Wingdings" panose="05000000000000000000" pitchFamily="2" charset="2"/>
              </a:rPr>
              <a:t> l’arthrose est un processus de réparation qui tend à souder une articulation qui souffre afin qu’elle perde sa mobilité et de ce fait devienne non douloureuse (arthrodèse naturelle). </a:t>
            </a:r>
            <a:endParaRPr lang="fr-BE" dirty="0"/>
          </a:p>
        </p:txBody>
      </p:sp>
    </p:spTree>
    <p:extLst>
      <p:ext uri="{BB962C8B-B14F-4D97-AF65-F5344CB8AC3E}">
        <p14:creationId xmlns:p14="http://schemas.microsoft.com/office/powerpoint/2010/main" xmlns="" val="2366779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6416" y="1685433"/>
            <a:ext cx="2952327" cy="646331"/>
          </a:xfrm>
          <a:prstGeom prst="rect">
            <a:avLst/>
          </a:prstGeom>
          <a:noFill/>
        </p:spPr>
        <p:txBody>
          <a:bodyPr wrap="square" rtlCol="0">
            <a:spAutoFit/>
          </a:bodyPr>
          <a:lstStyle/>
          <a:p>
            <a:pPr algn="ctr"/>
            <a:r>
              <a:rPr lang="fr-BE" b="1" dirty="0" smtClean="0">
                <a:solidFill>
                  <a:srgbClr val="0070C0"/>
                </a:solidFill>
              </a:rPr>
              <a:t>Contrainte anormales</a:t>
            </a:r>
          </a:p>
          <a:p>
            <a:pPr algn="ctr"/>
            <a:r>
              <a:rPr lang="fr-BE" b="1" dirty="0" smtClean="0">
                <a:solidFill>
                  <a:srgbClr val="0070C0"/>
                </a:solidFill>
              </a:rPr>
              <a:t>Cartilage normal</a:t>
            </a:r>
            <a:endParaRPr lang="fr-BE" b="1" dirty="0">
              <a:solidFill>
                <a:srgbClr val="0070C0"/>
              </a:solidFill>
            </a:endParaRPr>
          </a:p>
        </p:txBody>
      </p:sp>
      <p:sp>
        <p:nvSpPr>
          <p:cNvPr id="3" name="ZoneTexte 2"/>
          <p:cNvSpPr txBox="1"/>
          <p:nvPr/>
        </p:nvSpPr>
        <p:spPr>
          <a:xfrm>
            <a:off x="4395853" y="1739598"/>
            <a:ext cx="3096344" cy="646331"/>
          </a:xfrm>
          <a:prstGeom prst="rect">
            <a:avLst/>
          </a:prstGeom>
          <a:noFill/>
        </p:spPr>
        <p:txBody>
          <a:bodyPr wrap="square" rtlCol="0">
            <a:spAutoFit/>
          </a:bodyPr>
          <a:lstStyle/>
          <a:p>
            <a:pPr algn="ctr"/>
            <a:r>
              <a:rPr lang="fr-BE" b="1" dirty="0" smtClean="0">
                <a:solidFill>
                  <a:srgbClr val="0070C0"/>
                </a:solidFill>
              </a:rPr>
              <a:t>Contraintes normales</a:t>
            </a:r>
          </a:p>
          <a:p>
            <a:pPr algn="ctr"/>
            <a:r>
              <a:rPr lang="fr-BE" b="1" dirty="0" smtClean="0">
                <a:solidFill>
                  <a:srgbClr val="0070C0"/>
                </a:solidFill>
              </a:rPr>
              <a:t>Cartilage anormal</a:t>
            </a:r>
            <a:endParaRPr lang="fr-BE" b="1" dirty="0">
              <a:solidFill>
                <a:srgbClr val="0070C0"/>
              </a:solidFill>
            </a:endParaRPr>
          </a:p>
        </p:txBody>
      </p:sp>
      <p:sp>
        <p:nvSpPr>
          <p:cNvPr id="6" name="ZoneTexte 5"/>
          <p:cNvSpPr txBox="1"/>
          <p:nvPr/>
        </p:nvSpPr>
        <p:spPr>
          <a:xfrm>
            <a:off x="6976970" y="908720"/>
            <a:ext cx="2664296" cy="584775"/>
          </a:xfrm>
          <a:prstGeom prst="rect">
            <a:avLst/>
          </a:prstGeom>
          <a:noFill/>
        </p:spPr>
        <p:txBody>
          <a:bodyPr wrap="square" rtlCol="0">
            <a:spAutoFit/>
          </a:bodyPr>
          <a:lstStyle/>
          <a:p>
            <a:r>
              <a:rPr lang="fr-BE" sz="1600" b="1" i="1" dirty="0" smtClean="0">
                <a:solidFill>
                  <a:srgbClr val="FF0000"/>
                </a:solidFill>
              </a:rPr>
              <a:t>Vieillissement</a:t>
            </a:r>
          </a:p>
          <a:p>
            <a:endParaRPr lang="fr-BE" sz="1600" b="1" i="1" dirty="0">
              <a:solidFill>
                <a:srgbClr val="FF0000"/>
              </a:solidFill>
            </a:endParaRPr>
          </a:p>
        </p:txBody>
      </p:sp>
      <p:sp>
        <p:nvSpPr>
          <p:cNvPr id="10" name="Rectangle 9"/>
          <p:cNvSpPr/>
          <p:nvPr/>
        </p:nvSpPr>
        <p:spPr>
          <a:xfrm>
            <a:off x="4394944" y="1737254"/>
            <a:ext cx="3096344"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755576" y="1685433"/>
            <a:ext cx="2916322" cy="6714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Rectangle 35"/>
          <p:cNvSpPr/>
          <p:nvPr/>
        </p:nvSpPr>
        <p:spPr>
          <a:xfrm>
            <a:off x="6928792" y="908721"/>
            <a:ext cx="165618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42" name="Connecteur droit avec flèche 41"/>
          <p:cNvCxnSpPr/>
          <p:nvPr/>
        </p:nvCxnSpPr>
        <p:spPr>
          <a:xfrm flipH="1">
            <a:off x="6228184" y="1165339"/>
            <a:ext cx="648072" cy="4494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4" name="Picture 2" descr="C:\Users\Thierry\Desktop\ppt vieux cheval\arthrose_schem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3423" y="2636912"/>
            <a:ext cx="6582949" cy="40080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823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980728"/>
            <a:ext cx="3456384" cy="369332"/>
          </a:xfrm>
          <a:prstGeom prst="rect">
            <a:avLst/>
          </a:prstGeom>
          <a:noFill/>
        </p:spPr>
        <p:txBody>
          <a:bodyPr wrap="square" rtlCol="0">
            <a:spAutoFit/>
          </a:bodyPr>
          <a:lstStyle/>
          <a:p>
            <a:r>
              <a:rPr lang="fr-BE" i="1" u="sng" dirty="0" smtClean="0"/>
              <a:t>Symptômes : </a:t>
            </a:r>
            <a:endParaRPr lang="fr-BE" i="1" u="sng" dirty="0"/>
          </a:p>
        </p:txBody>
      </p:sp>
      <p:sp>
        <p:nvSpPr>
          <p:cNvPr id="3" name="ZoneTexte 2"/>
          <p:cNvSpPr txBox="1"/>
          <p:nvPr/>
        </p:nvSpPr>
        <p:spPr>
          <a:xfrm>
            <a:off x="1043608" y="1556792"/>
            <a:ext cx="7776864" cy="2585323"/>
          </a:xfrm>
          <a:prstGeom prst="rect">
            <a:avLst/>
          </a:prstGeom>
          <a:noFill/>
        </p:spPr>
        <p:txBody>
          <a:bodyPr wrap="square" rtlCol="0">
            <a:spAutoFit/>
          </a:bodyPr>
          <a:lstStyle/>
          <a:p>
            <a:pPr marL="285750" indent="-285750">
              <a:buFont typeface="Arial" charset="0"/>
              <a:buChar char="•"/>
            </a:pPr>
            <a:r>
              <a:rPr lang="fr-BE" dirty="0" smtClean="0"/>
              <a:t>Chaleur localisée</a:t>
            </a:r>
          </a:p>
          <a:p>
            <a:pPr marL="285750" indent="-285750">
              <a:buFont typeface="Arial" charset="0"/>
              <a:buChar char="•"/>
            </a:pPr>
            <a:r>
              <a:rPr lang="fr-BE" dirty="0" smtClean="0"/>
              <a:t>Œdème de la région</a:t>
            </a:r>
          </a:p>
          <a:p>
            <a:pPr marL="285750" indent="-285750">
              <a:buFont typeface="Arial" charset="0"/>
              <a:buChar char="•"/>
            </a:pPr>
            <a:r>
              <a:rPr lang="fr-BE" dirty="0" smtClean="0"/>
              <a:t>Gonflement articulaire (volume augmenté d’une synovie de mauvaise qualité)</a:t>
            </a:r>
          </a:p>
          <a:p>
            <a:pPr marL="285750" indent="-285750">
              <a:buFont typeface="Arial" charset="0"/>
              <a:buChar char="•"/>
            </a:pPr>
            <a:r>
              <a:rPr lang="fr-BE" dirty="0" smtClean="0"/>
              <a:t>Boiterie</a:t>
            </a:r>
          </a:p>
          <a:p>
            <a:pPr marL="285750" indent="-285750">
              <a:buFont typeface="Arial" charset="0"/>
              <a:buChar char="•"/>
            </a:pPr>
            <a:r>
              <a:rPr lang="fr-BE" dirty="0" smtClean="0"/>
              <a:t>Déformation articulaire: tare dure (ostéophytes) et tare molle (épanchement </a:t>
            </a:r>
            <a:r>
              <a:rPr lang="fr-BE" dirty="0" smtClean="0"/>
              <a:t>inflammatoire et augmentation du volume synovial)</a:t>
            </a:r>
            <a:endParaRPr lang="fr-BE" dirty="0" smtClean="0"/>
          </a:p>
          <a:p>
            <a:pPr marL="285750" indent="-285750">
              <a:buFont typeface="Arial" charset="0"/>
              <a:buChar char="•"/>
            </a:pPr>
            <a:r>
              <a:rPr lang="fr-BE" dirty="0" smtClean="0"/>
              <a:t>Douleur plus importante à « froid » qui s’améliore à l’exercice souvent par crises successives de durée variable et imprévisible</a:t>
            </a:r>
            <a:endParaRPr lang="fr-BE" dirty="0"/>
          </a:p>
        </p:txBody>
      </p:sp>
      <p:pic>
        <p:nvPicPr>
          <p:cNvPr id="3074" name="Picture 2" descr="C:\Users\Thierry\Desktop\ppt vieux cheval\Arthrose_photo_a_la_un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4437112"/>
            <a:ext cx="2252613" cy="1687122"/>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Thierry\Desktop\ppt vieux cheval\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88224" y="3792101"/>
            <a:ext cx="2320363" cy="30962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34339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803123"/>
            <a:ext cx="2736304" cy="369332"/>
          </a:xfrm>
          <a:prstGeom prst="rect">
            <a:avLst/>
          </a:prstGeom>
          <a:noFill/>
        </p:spPr>
        <p:txBody>
          <a:bodyPr wrap="square" rtlCol="0">
            <a:spAutoFit/>
          </a:bodyPr>
          <a:lstStyle/>
          <a:p>
            <a:r>
              <a:rPr lang="fr-BE" i="1" u="sng" dirty="0" smtClean="0"/>
              <a:t>Diagnostic :  </a:t>
            </a:r>
            <a:endParaRPr lang="fr-BE" i="1" u="sng" dirty="0"/>
          </a:p>
        </p:txBody>
      </p:sp>
      <p:sp>
        <p:nvSpPr>
          <p:cNvPr id="3" name="ZoneTexte 2"/>
          <p:cNvSpPr txBox="1"/>
          <p:nvPr/>
        </p:nvSpPr>
        <p:spPr>
          <a:xfrm>
            <a:off x="539552" y="1412776"/>
            <a:ext cx="7776864" cy="646331"/>
          </a:xfrm>
          <a:prstGeom prst="rect">
            <a:avLst/>
          </a:prstGeom>
          <a:noFill/>
        </p:spPr>
        <p:txBody>
          <a:bodyPr wrap="square" rtlCol="0">
            <a:spAutoFit/>
          </a:bodyPr>
          <a:lstStyle/>
          <a:p>
            <a:pPr algn="ctr"/>
            <a:r>
              <a:rPr lang="fr-BE" b="1" dirty="0" smtClean="0"/>
              <a:t>Le motif de la consultation est souvent une boiterie ou un manque de souplesse dans les allures.</a:t>
            </a:r>
            <a:endParaRPr lang="fr-BE" b="1" dirty="0"/>
          </a:p>
        </p:txBody>
      </p:sp>
      <p:sp>
        <p:nvSpPr>
          <p:cNvPr id="4" name="ZoneTexte 3"/>
          <p:cNvSpPr txBox="1"/>
          <p:nvPr/>
        </p:nvSpPr>
        <p:spPr>
          <a:xfrm>
            <a:off x="1115616" y="2204864"/>
            <a:ext cx="6120680" cy="2031325"/>
          </a:xfrm>
          <a:prstGeom prst="rect">
            <a:avLst/>
          </a:prstGeom>
          <a:noFill/>
        </p:spPr>
        <p:txBody>
          <a:bodyPr wrap="square" rtlCol="0">
            <a:spAutoFit/>
          </a:bodyPr>
          <a:lstStyle/>
          <a:p>
            <a:pPr marL="285750" indent="-285750">
              <a:buFont typeface="Arial" charset="0"/>
              <a:buChar char="•"/>
            </a:pPr>
            <a:r>
              <a:rPr lang="fr-BE" dirty="0" smtClean="0"/>
              <a:t>Manipulation du membre</a:t>
            </a:r>
          </a:p>
          <a:p>
            <a:pPr marL="285750" indent="-285750">
              <a:buFont typeface="Arial" charset="0"/>
              <a:buChar char="•"/>
            </a:pPr>
            <a:r>
              <a:rPr lang="fr-BE" dirty="0" smtClean="0"/>
              <a:t>Observation aux 3 allures en ligne droite, cercle, sol dur, sol mou, flexions</a:t>
            </a:r>
          </a:p>
          <a:p>
            <a:pPr marL="285750" indent="-285750">
              <a:buFont typeface="Arial" charset="0"/>
              <a:buChar char="•"/>
            </a:pPr>
            <a:r>
              <a:rPr lang="fr-BE" dirty="0" smtClean="0"/>
              <a:t>Echographie (évaluation de l’état du cartilage par son épaisseur)</a:t>
            </a:r>
          </a:p>
          <a:p>
            <a:pPr marL="285750" indent="-285750">
              <a:buFont typeface="Arial" charset="0"/>
              <a:buChar char="•"/>
            </a:pPr>
            <a:r>
              <a:rPr lang="fr-BE" dirty="0" smtClean="0"/>
              <a:t>Thermographie </a:t>
            </a:r>
          </a:p>
          <a:p>
            <a:pPr marL="285750" indent="-285750">
              <a:buFont typeface="Arial" charset="0"/>
              <a:buChar char="•"/>
            </a:pPr>
            <a:r>
              <a:rPr lang="fr-BE" b="1" dirty="0" smtClean="0"/>
              <a:t>Radiographie +++</a:t>
            </a:r>
            <a:endParaRPr lang="fr-BE" b="1" dirty="0"/>
          </a:p>
        </p:txBody>
      </p:sp>
      <p:pic>
        <p:nvPicPr>
          <p:cNvPr id="4098" name="Picture 2" descr="C:\Users\Thierry\Desktop\ppt vieux cheval\Examenradiologie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27984" y="4029312"/>
            <a:ext cx="4104456" cy="2732395"/>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Thierry\Desktop\ppt vieux cheval\cheva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8963" y="4653136"/>
            <a:ext cx="2414587" cy="1993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285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a:xfrm>
            <a:off x="323528" y="836712"/>
            <a:ext cx="2569840" cy="2179320"/>
          </a:xfrm>
        </p:spPr>
        <p:txBody>
          <a:bodyPr>
            <a:noAutofit/>
          </a:bodyPr>
          <a:lstStyle/>
          <a:p>
            <a:r>
              <a:rPr lang="fr-BE" sz="2800" dirty="0" smtClean="0"/>
              <a:t>Un cheval est considéré comme « vieillissant » à partir de l’âge de 15 ans… ce qui représente 25 % de la population des équidés</a:t>
            </a:r>
            <a:endParaRPr lang="fr-BE" sz="2800" dirty="0"/>
          </a:p>
        </p:txBody>
      </p:sp>
      <p:pic>
        <p:nvPicPr>
          <p:cNvPr id="1027" name="Picture 3" descr="C:\Users\Thierry\Desktop\papi.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418865">
            <a:off x="3382075" y="1555563"/>
            <a:ext cx="4916598" cy="32326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6291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894573"/>
            <a:ext cx="5544616" cy="369332"/>
          </a:xfrm>
          <a:prstGeom prst="rect">
            <a:avLst/>
          </a:prstGeom>
          <a:noFill/>
        </p:spPr>
        <p:txBody>
          <a:bodyPr wrap="square" rtlCol="0">
            <a:spAutoFit/>
          </a:bodyPr>
          <a:lstStyle/>
          <a:p>
            <a:r>
              <a:rPr lang="fr-BE" i="1" u="sng" dirty="0" smtClean="0"/>
              <a:t>Traitement </a:t>
            </a:r>
            <a:r>
              <a:rPr lang="fr-BE" dirty="0" smtClean="0"/>
              <a:t> </a:t>
            </a:r>
            <a:endParaRPr lang="fr-BE" dirty="0"/>
          </a:p>
        </p:txBody>
      </p:sp>
      <p:sp>
        <p:nvSpPr>
          <p:cNvPr id="3" name="ZoneTexte 2"/>
          <p:cNvSpPr txBox="1"/>
          <p:nvPr/>
        </p:nvSpPr>
        <p:spPr>
          <a:xfrm>
            <a:off x="467544" y="1484784"/>
            <a:ext cx="7272808" cy="3139321"/>
          </a:xfrm>
          <a:prstGeom prst="rect">
            <a:avLst/>
          </a:prstGeom>
          <a:noFill/>
        </p:spPr>
        <p:txBody>
          <a:bodyPr wrap="square" rtlCol="0">
            <a:spAutoFit/>
          </a:bodyPr>
          <a:lstStyle/>
          <a:p>
            <a:pPr marL="285750" indent="-285750">
              <a:buFont typeface="Arial" charset="0"/>
              <a:buChar char="•"/>
            </a:pPr>
            <a:r>
              <a:rPr lang="fr-BE" dirty="0" smtClean="0"/>
              <a:t>Soulager la douleur pendant la crise (</a:t>
            </a:r>
            <a:r>
              <a:rPr lang="fr-BE" dirty="0" err="1" smtClean="0"/>
              <a:t>ains</a:t>
            </a:r>
            <a:r>
              <a:rPr lang="fr-BE" dirty="0" smtClean="0"/>
              <a:t>, ais, acide hyaluronique)</a:t>
            </a:r>
          </a:p>
          <a:p>
            <a:pPr marL="285750" indent="-285750">
              <a:buFont typeface="Arial" charset="0"/>
              <a:buChar char="•"/>
            </a:pPr>
            <a:r>
              <a:rPr lang="fr-BE" dirty="0" smtClean="0"/>
              <a:t>Aider le cartilage à cicatriser ( chondroïtine, glucosamine, </a:t>
            </a:r>
            <a:r>
              <a:rPr lang="fr-BE" dirty="0" err="1" smtClean="0"/>
              <a:t>msn</a:t>
            </a:r>
            <a:r>
              <a:rPr lang="fr-BE" dirty="0" smtClean="0"/>
              <a:t>…) = </a:t>
            </a:r>
            <a:r>
              <a:rPr lang="fr-BE" dirty="0" err="1" smtClean="0"/>
              <a:t>glycosaminoglycans</a:t>
            </a:r>
            <a:r>
              <a:rPr lang="fr-BE" dirty="0" smtClean="0"/>
              <a:t>  par voie orale ou </a:t>
            </a:r>
            <a:r>
              <a:rPr lang="fr-BE" dirty="0" smtClean="0"/>
              <a:t>injectable</a:t>
            </a:r>
            <a:endParaRPr lang="fr-BE" dirty="0" smtClean="0"/>
          </a:p>
          <a:p>
            <a:pPr marL="285750" indent="-285750">
              <a:buFont typeface="Arial" charset="0"/>
              <a:buChar char="•"/>
            </a:pPr>
            <a:r>
              <a:rPr lang="fr-BE" dirty="0" err="1" smtClean="0"/>
              <a:t>Tyludronate</a:t>
            </a:r>
            <a:endParaRPr lang="fr-BE" dirty="0" smtClean="0"/>
          </a:p>
          <a:p>
            <a:pPr marL="285750" indent="-285750">
              <a:buFont typeface="Arial" charset="0"/>
              <a:buChar char="•"/>
            </a:pPr>
            <a:r>
              <a:rPr lang="fr-BE" dirty="0" smtClean="0"/>
              <a:t>Acide hyaluronique</a:t>
            </a:r>
          </a:p>
          <a:p>
            <a:pPr marL="285750" indent="-285750">
              <a:buFont typeface="Arial" charset="0"/>
              <a:buChar char="•"/>
            </a:pPr>
            <a:r>
              <a:rPr lang="fr-BE" dirty="0" smtClean="0"/>
              <a:t>PRP = facteur de croissance (protéines qui favorisent la régénération tissulaire) très nombreux dans les plaquettes</a:t>
            </a:r>
          </a:p>
          <a:p>
            <a:pPr marL="285750" indent="-285750">
              <a:buFont typeface="Arial" charset="0"/>
              <a:buChar char="•"/>
            </a:pPr>
            <a:r>
              <a:rPr lang="fr-BE" dirty="0" smtClean="0"/>
              <a:t>Cellules souches </a:t>
            </a:r>
            <a:r>
              <a:rPr lang="fr-BE" dirty="0" smtClean="0"/>
              <a:t>mésenchymateuses </a:t>
            </a:r>
            <a:r>
              <a:rPr lang="fr-BE" dirty="0" smtClean="0">
                <a:sym typeface="Wingdings" panose="05000000000000000000" pitchFamily="2" charset="2"/>
              </a:rPr>
              <a:t> ces cellules ont la capacité de se transformer en cellules cartilagineuses, osseuse , ligamentaire, tendineuse ou méniscales</a:t>
            </a:r>
          </a:p>
          <a:p>
            <a:pPr marL="285750" indent="-285750">
              <a:buFont typeface="Arial" charset="0"/>
              <a:buChar char="•"/>
            </a:pPr>
            <a:r>
              <a:rPr lang="fr-BE" dirty="0" smtClean="0">
                <a:sym typeface="Wingdings" panose="05000000000000000000" pitchFamily="2" charset="2"/>
              </a:rPr>
              <a:t>Cellules souches </a:t>
            </a:r>
            <a:r>
              <a:rPr lang="fr-BE" dirty="0" smtClean="0">
                <a:sym typeface="Wingdings" panose="05000000000000000000" pitchFamily="2" charset="2"/>
              </a:rPr>
              <a:t>+ PRP</a:t>
            </a:r>
            <a:endParaRPr lang="fr-BE" dirty="0"/>
          </a:p>
        </p:txBody>
      </p:sp>
      <p:sp>
        <p:nvSpPr>
          <p:cNvPr id="4" name="ZoneTexte 3"/>
          <p:cNvSpPr txBox="1"/>
          <p:nvPr/>
        </p:nvSpPr>
        <p:spPr>
          <a:xfrm>
            <a:off x="899592" y="4624932"/>
            <a:ext cx="5976664" cy="2308324"/>
          </a:xfrm>
          <a:prstGeom prst="rect">
            <a:avLst/>
          </a:prstGeom>
          <a:noFill/>
        </p:spPr>
        <p:txBody>
          <a:bodyPr wrap="square" rtlCol="0">
            <a:spAutoFit/>
          </a:bodyPr>
          <a:lstStyle/>
          <a:p>
            <a:r>
              <a:rPr lang="fr-BE" b="1" i="1" dirty="0" smtClean="0">
                <a:solidFill>
                  <a:srgbClr val="00B050"/>
                </a:solidFill>
              </a:rPr>
              <a:t>Conseils : </a:t>
            </a:r>
          </a:p>
          <a:p>
            <a:pPr marL="285750" indent="-285750">
              <a:buFont typeface="Arial" charset="0"/>
              <a:buChar char="•"/>
            </a:pPr>
            <a:r>
              <a:rPr lang="fr-BE" b="1" i="1" dirty="0" smtClean="0">
                <a:solidFill>
                  <a:srgbClr val="00B050"/>
                </a:solidFill>
              </a:rPr>
              <a:t>Limiter </a:t>
            </a:r>
            <a:r>
              <a:rPr lang="fr-BE" b="1" i="1" dirty="0">
                <a:solidFill>
                  <a:srgbClr val="00B050"/>
                </a:solidFill>
              </a:rPr>
              <a:t>les traumatismes sur articulation ( qualité ferrure, sol, exercices</a:t>
            </a:r>
            <a:r>
              <a:rPr lang="fr-BE" b="1" i="1" dirty="0" smtClean="0">
                <a:solidFill>
                  <a:srgbClr val="00B050"/>
                </a:solidFill>
              </a:rPr>
              <a:t>)</a:t>
            </a:r>
          </a:p>
          <a:p>
            <a:pPr marL="285750" indent="-285750">
              <a:buFont typeface="Arial" charset="0"/>
              <a:buChar char="•"/>
            </a:pPr>
            <a:r>
              <a:rPr lang="fr-BE" b="1" i="1" dirty="0" smtClean="0">
                <a:solidFill>
                  <a:srgbClr val="00B050"/>
                </a:solidFill>
              </a:rPr>
              <a:t>Exercice fréquent mais non intense</a:t>
            </a:r>
          </a:p>
          <a:p>
            <a:pPr marL="742950" lvl="1" indent="-285750">
              <a:buFontTx/>
              <a:buChar char="-"/>
            </a:pPr>
            <a:r>
              <a:rPr lang="fr-BE" b="1" i="1" dirty="0" smtClean="0">
                <a:solidFill>
                  <a:srgbClr val="00B050"/>
                </a:solidFill>
              </a:rPr>
              <a:t>Garder une bonne vascularisation du cartilage</a:t>
            </a:r>
          </a:p>
          <a:p>
            <a:pPr marL="742950" lvl="1" indent="-285750">
              <a:buFontTx/>
              <a:buChar char="-"/>
            </a:pPr>
            <a:r>
              <a:rPr lang="fr-BE" b="1" i="1" dirty="0" smtClean="0">
                <a:solidFill>
                  <a:srgbClr val="00B050"/>
                </a:solidFill>
              </a:rPr>
              <a:t>Garder une bonne mobilité</a:t>
            </a:r>
          </a:p>
          <a:p>
            <a:pPr marL="742950" lvl="1" indent="-285750">
              <a:buFontTx/>
              <a:buChar char="-"/>
            </a:pPr>
            <a:r>
              <a:rPr lang="fr-BE" b="1" i="1" dirty="0" smtClean="0">
                <a:solidFill>
                  <a:srgbClr val="00B050"/>
                </a:solidFill>
              </a:rPr>
              <a:t>Produire des endorphines</a:t>
            </a:r>
            <a:endParaRPr lang="fr-BE" b="1" i="1" dirty="0">
              <a:solidFill>
                <a:srgbClr val="00B050"/>
              </a:solidFill>
            </a:endParaRPr>
          </a:p>
          <a:p>
            <a:endParaRPr lang="fr-BE" dirty="0"/>
          </a:p>
        </p:txBody>
      </p:sp>
      <p:sp>
        <p:nvSpPr>
          <p:cNvPr id="5" name="Rectangle 4"/>
          <p:cNvSpPr/>
          <p:nvPr/>
        </p:nvSpPr>
        <p:spPr>
          <a:xfrm>
            <a:off x="827584" y="4624932"/>
            <a:ext cx="6336704" cy="211643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xmlns="" val="726784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692696"/>
            <a:ext cx="8229600" cy="629424"/>
          </a:xfrm>
        </p:spPr>
        <p:txBody>
          <a:bodyPr/>
          <a:lstStyle/>
          <a:p>
            <a:r>
              <a:rPr lang="fr-BE" dirty="0" smtClean="0"/>
              <a:t>Système respiratoire </a:t>
            </a:r>
            <a:endParaRPr lang="fr-BE" dirty="0"/>
          </a:p>
        </p:txBody>
      </p:sp>
      <p:sp>
        <p:nvSpPr>
          <p:cNvPr id="4" name="ZoneTexte 3"/>
          <p:cNvSpPr txBox="1"/>
          <p:nvPr/>
        </p:nvSpPr>
        <p:spPr>
          <a:xfrm>
            <a:off x="1043608" y="1340768"/>
            <a:ext cx="6840760" cy="646331"/>
          </a:xfrm>
          <a:prstGeom prst="rect">
            <a:avLst/>
          </a:prstGeom>
          <a:noFill/>
        </p:spPr>
        <p:txBody>
          <a:bodyPr wrap="square" rtlCol="0">
            <a:spAutoFit/>
          </a:bodyPr>
          <a:lstStyle/>
          <a:p>
            <a:pPr algn="ctr"/>
            <a:r>
              <a:rPr lang="fr-BE" dirty="0" smtClean="0">
                <a:solidFill>
                  <a:srgbClr val="FF0000"/>
                </a:solidFill>
              </a:rPr>
              <a:t>Réduction de l’activité ciliaire, mucus moins abondant et plus épais, bronchoconstriction</a:t>
            </a:r>
            <a:endParaRPr lang="fr-BE" dirty="0">
              <a:solidFill>
                <a:srgbClr val="FF0000"/>
              </a:solidFill>
            </a:endParaRPr>
          </a:p>
        </p:txBody>
      </p:sp>
      <p:sp>
        <p:nvSpPr>
          <p:cNvPr id="5" name="Rectangle 4"/>
          <p:cNvSpPr/>
          <p:nvPr/>
        </p:nvSpPr>
        <p:spPr>
          <a:xfrm>
            <a:off x="1043608" y="1340768"/>
            <a:ext cx="6840760"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395536" y="2420887"/>
            <a:ext cx="8352928" cy="1200329"/>
          </a:xfrm>
          <a:prstGeom prst="rect">
            <a:avLst/>
          </a:prstGeom>
          <a:noFill/>
        </p:spPr>
        <p:txBody>
          <a:bodyPr wrap="square" rtlCol="0">
            <a:spAutoFit/>
          </a:bodyPr>
          <a:lstStyle/>
          <a:p>
            <a:r>
              <a:rPr lang="fr-BE" dirty="0" smtClean="0"/>
              <a:t>Les troubles respiratoires profonds appelés « pousse » sont fréquent chez le cheval âgé qui a souvent passé une partie de sa vie au box, l’exposant à un environnement confiné et souvent poussiéreux. Il s’agit d’une inflammation chronique des petites bronches avec production de mucus moins fluide et bronchospasme.</a:t>
            </a:r>
            <a:endParaRPr lang="fr-BE" dirty="0"/>
          </a:p>
        </p:txBody>
      </p:sp>
      <p:pic>
        <p:nvPicPr>
          <p:cNvPr id="2050" name="Picture 2" descr="C:\Users\Thierry\Desktop\ppt vieux cheval\dyn008_original_202_180_gif__defff59892b75d1866b1ef1de49dc3e8.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71800" y="4005064"/>
            <a:ext cx="3384375" cy="23392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28129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052736"/>
            <a:ext cx="4896544" cy="369332"/>
          </a:xfrm>
          <a:prstGeom prst="rect">
            <a:avLst/>
          </a:prstGeom>
          <a:noFill/>
        </p:spPr>
        <p:txBody>
          <a:bodyPr wrap="square" rtlCol="0">
            <a:spAutoFit/>
          </a:bodyPr>
          <a:lstStyle/>
          <a:p>
            <a:r>
              <a:rPr lang="fr-BE" i="1" u="sng" dirty="0" smtClean="0"/>
              <a:t>Pousse : </a:t>
            </a:r>
            <a:endParaRPr lang="fr-BE" i="1" u="sng" dirty="0"/>
          </a:p>
        </p:txBody>
      </p:sp>
      <p:sp>
        <p:nvSpPr>
          <p:cNvPr id="3" name="ZoneTexte 2"/>
          <p:cNvSpPr txBox="1"/>
          <p:nvPr/>
        </p:nvSpPr>
        <p:spPr>
          <a:xfrm>
            <a:off x="539552" y="1556792"/>
            <a:ext cx="7848872" cy="923330"/>
          </a:xfrm>
          <a:prstGeom prst="rect">
            <a:avLst/>
          </a:prstGeom>
          <a:noFill/>
        </p:spPr>
        <p:txBody>
          <a:bodyPr wrap="square" rtlCol="0">
            <a:spAutoFit/>
          </a:bodyPr>
          <a:lstStyle/>
          <a:p>
            <a:r>
              <a:rPr lang="fr-BE" dirty="0" smtClean="0">
                <a:sym typeface="Wingdings" panose="05000000000000000000" pitchFamily="2" charset="2"/>
              </a:rPr>
              <a:t> 2 phénomènes distincts : </a:t>
            </a:r>
          </a:p>
          <a:p>
            <a:r>
              <a:rPr lang="fr-BE" dirty="0">
                <a:sym typeface="Wingdings" panose="05000000000000000000" pitchFamily="2" charset="2"/>
              </a:rPr>
              <a:t>	</a:t>
            </a:r>
            <a:r>
              <a:rPr lang="fr-BE" dirty="0" smtClean="0">
                <a:sym typeface="Wingdings" panose="05000000000000000000" pitchFamily="2" charset="2"/>
              </a:rPr>
              <a:t>- </a:t>
            </a:r>
            <a:r>
              <a:rPr lang="fr-BE" u="sng" dirty="0" smtClean="0">
                <a:sym typeface="Wingdings" panose="05000000000000000000" pitchFamily="2" charset="2"/>
              </a:rPr>
              <a:t>mécanique</a:t>
            </a:r>
            <a:r>
              <a:rPr lang="fr-BE" dirty="0" smtClean="0">
                <a:sym typeface="Wingdings" panose="05000000000000000000" pitchFamily="2" charset="2"/>
              </a:rPr>
              <a:t> : poussières et gaz (NH4)</a:t>
            </a:r>
          </a:p>
          <a:p>
            <a:r>
              <a:rPr lang="fr-BE" dirty="0">
                <a:sym typeface="Wingdings" panose="05000000000000000000" pitchFamily="2" charset="2"/>
              </a:rPr>
              <a:t>	</a:t>
            </a:r>
            <a:r>
              <a:rPr lang="fr-BE" dirty="0" smtClean="0">
                <a:sym typeface="Wingdings" panose="05000000000000000000" pitchFamily="2" charset="2"/>
              </a:rPr>
              <a:t>- </a:t>
            </a:r>
            <a:r>
              <a:rPr lang="fr-BE" u="sng" dirty="0" smtClean="0">
                <a:sym typeface="Wingdings" panose="05000000000000000000" pitchFamily="2" charset="2"/>
              </a:rPr>
              <a:t>immunitaire</a:t>
            </a:r>
            <a:r>
              <a:rPr lang="fr-BE" dirty="0" smtClean="0">
                <a:sym typeface="Wingdings" panose="05000000000000000000" pitchFamily="2" charset="2"/>
              </a:rPr>
              <a:t> : allergie à une protéine </a:t>
            </a:r>
            <a:endParaRPr lang="fr-BE" dirty="0"/>
          </a:p>
        </p:txBody>
      </p:sp>
      <p:sp>
        <p:nvSpPr>
          <p:cNvPr id="4" name="ZoneTexte 3"/>
          <p:cNvSpPr txBox="1"/>
          <p:nvPr/>
        </p:nvSpPr>
        <p:spPr>
          <a:xfrm>
            <a:off x="323528" y="2492896"/>
            <a:ext cx="7272808" cy="1754326"/>
          </a:xfrm>
          <a:prstGeom prst="rect">
            <a:avLst/>
          </a:prstGeom>
          <a:noFill/>
        </p:spPr>
        <p:txBody>
          <a:bodyPr wrap="square" rtlCol="0">
            <a:spAutoFit/>
          </a:bodyPr>
          <a:lstStyle/>
          <a:p>
            <a:r>
              <a:rPr lang="fr-BE" dirty="0" smtClean="0"/>
              <a:t>En réponse à ces agressions, le système immunitaire libère toute une série de molécules pro-inflammatoires </a:t>
            </a:r>
          </a:p>
          <a:p>
            <a:pPr marL="285750" indent="-285750">
              <a:buFont typeface="Wingdings"/>
              <a:buChar char="à"/>
            </a:pPr>
            <a:r>
              <a:rPr lang="fr-BE" dirty="0" err="1" smtClean="0">
                <a:sym typeface="Wingdings" panose="05000000000000000000" pitchFamily="2" charset="2"/>
              </a:rPr>
              <a:t>broncho-constriction</a:t>
            </a:r>
            <a:r>
              <a:rPr lang="fr-BE" dirty="0" smtClean="0">
                <a:sym typeface="Wingdings" panose="05000000000000000000" pitchFamily="2" charset="2"/>
              </a:rPr>
              <a:t> : fermeture des bronches</a:t>
            </a:r>
          </a:p>
          <a:p>
            <a:pPr marL="285750" indent="-285750">
              <a:buFont typeface="Wingdings"/>
              <a:buChar char="à"/>
            </a:pPr>
            <a:r>
              <a:rPr lang="fr-BE" dirty="0" smtClean="0">
                <a:sym typeface="Wingdings" panose="05000000000000000000" pitchFamily="2" charset="2"/>
              </a:rPr>
              <a:t>Augmentation de la production de mucus épais</a:t>
            </a:r>
          </a:p>
          <a:p>
            <a:pPr marL="285750" indent="-285750">
              <a:buFont typeface="Wingdings"/>
              <a:buChar char="à"/>
            </a:pPr>
            <a:r>
              <a:rPr lang="fr-BE" dirty="0" smtClean="0">
                <a:sym typeface="Wingdings" panose="05000000000000000000" pitchFamily="2" charset="2"/>
              </a:rPr>
              <a:t>Remodelage des voies respiratoires profondes</a:t>
            </a:r>
          </a:p>
          <a:p>
            <a:pPr marL="285750" indent="-285750">
              <a:buFont typeface="Wingdings"/>
              <a:buChar char="à"/>
            </a:pPr>
            <a:r>
              <a:rPr lang="fr-BE" dirty="0" smtClean="0">
                <a:sym typeface="Wingdings" panose="05000000000000000000" pitchFamily="2" charset="2"/>
              </a:rPr>
              <a:t>Emphysème (conséquence d’une toux chronique)</a:t>
            </a:r>
            <a:endParaRPr lang="fr-BE" dirty="0"/>
          </a:p>
        </p:txBody>
      </p:sp>
      <p:sp>
        <p:nvSpPr>
          <p:cNvPr id="5" name="ZoneTexte 4"/>
          <p:cNvSpPr txBox="1"/>
          <p:nvPr/>
        </p:nvSpPr>
        <p:spPr>
          <a:xfrm>
            <a:off x="322949" y="4437112"/>
            <a:ext cx="7992888" cy="369332"/>
          </a:xfrm>
          <a:prstGeom prst="rect">
            <a:avLst/>
          </a:prstGeom>
          <a:noFill/>
        </p:spPr>
        <p:txBody>
          <a:bodyPr wrap="square" rtlCol="0">
            <a:spAutoFit/>
          </a:bodyPr>
          <a:lstStyle/>
          <a:p>
            <a:r>
              <a:rPr lang="fr-BE" b="1" dirty="0" smtClean="0">
                <a:solidFill>
                  <a:srgbClr val="FF0000"/>
                </a:solidFill>
              </a:rPr>
              <a:t>Cheval âgé </a:t>
            </a:r>
            <a:r>
              <a:rPr lang="fr-BE" b="1" dirty="0" smtClean="0">
                <a:solidFill>
                  <a:srgbClr val="FF0000"/>
                </a:solidFill>
                <a:sym typeface="Wingdings" panose="05000000000000000000" pitchFamily="2" charset="2"/>
              </a:rPr>
              <a:t> arbre </a:t>
            </a:r>
            <a:r>
              <a:rPr lang="fr-BE" b="1" dirty="0" err="1" smtClean="0">
                <a:solidFill>
                  <a:srgbClr val="FF0000"/>
                </a:solidFill>
                <a:sym typeface="Wingdings" panose="05000000000000000000" pitchFamily="2" charset="2"/>
              </a:rPr>
              <a:t>muco</a:t>
            </a:r>
            <a:r>
              <a:rPr lang="fr-BE" b="1" dirty="0" smtClean="0">
                <a:solidFill>
                  <a:srgbClr val="FF0000"/>
                </a:solidFill>
                <a:sym typeface="Wingdings" panose="05000000000000000000" pitchFamily="2" charset="2"/>
              </a:rPr>
              <a:t>-ciliaire </a:t>
            </a:r>
            <a:r>
              <a:rPr lang="fr-BE" b="1" dirty="0" smtClean="0">
                <a:solidFill>
                  <a:srgbClr val="FF0000"/>
                </a:solidFill>
                <a:sym typeface="Wingdings" panose="05000000000000000000" pitchFamily="2" charset="2"/>
              </a:rPr>
              <a:t>moins efficace  bouchons de mucus</a:t>
            </a:r>
            <a:endParaRPr lang="fr-BE" b="1" dirty="0">
              <a:solidFill>
                <a:srgbClr val="FF0000"/>
              </a:solidFill>
            </a:endParaRPr>
          </a:p>
        </p:txBody>
      </p:sp>
      <p:pic>
        <p:nvPicPr>
          <p:cNvPr id="6146" name="Picture 2" descr="C:\Users\Thierry\Desktop\ppt vieux cheval\Carina-epaissie.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347864" y="4772322"/>
            <a:ext cx="2664378" cy="20856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7418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908720"/>
            <a:ext cx="3744416" cy="369332"/>
          </a:xfrm>
          <a:prstGeom prst="rect">
            <a:avLst/>
          </a:prstGeom>
          <a:noFill/>
        </p:spPr>
        <p:txBody>
          <a:bodyPr wrap="square" rtlCol="0">
            <a:spAutoFit/>
          </a:bodyPr>
          <a:lstStyle/>
          <a:p>
            <a:r>
              <a:rPr lang="fr-BE" i="1" u="sng" dirty="0" smtClean="0"/>
              <a:t>Symptômes : </a:t>
            </a:r>
            <a:endParaRPr lang="fr-BE" i="1" u="sng" dirty="0"/>
          </a:p>
        </p:txBody>
      </p:sp>
      <p:sp>
        <p:nvSpPr>
          <p:cNvPr id="3" name="ZoneTexte 2"/>
          <p:cNvSpPr txBox="1"/>
          <p:nvPr/>
        </p:nvSpPr>
        <p:spPr>
          <a:xfrm>
            <a:off x="611560" y="1700808"/>
            <a:ext cx="6912768" cy="3139321"/>
          </a:xfrm>
          <a:prstGeom prst="rect">
            <a:avLst/>
          </a:prstGeom>
          <a:noFill/>
        </p:spPr>
        <p:txBody>
          <a:bodyPr wrap="square" rtlCol="0">
            <a:spAutoFit/>
          </a:bodyPr>
          <a:lstStyle/>
          <a:p>
            <a:pPr marL="285750" indent="-285750">
              <a:buFont typeface="Arial" charset="0"/>
              <a:buChar char="•"/>
            </a:pPr>
            <a:r>
              <a:rPr lang="fr-BE" dirty="0" smtClean="0"/>
              <a:t>Détresse respiratoire au repos</a:t>
            </a:r>
          </a:p>
          <a:p>
            <a:pPr marL="285750" indent="-285750">
              <a:buFont typeface="Arial" charset="0"/>
              <a:buChar char="•"/>
            </a:pPr>
            <a:r>
              <a:rPr lang="fr-BE" dirty="0" smtClean="0"/>
              <a:t>Tachypnée : augmentation de la fréquence respiratoire</a:t>
            </a:r>
          </a:p>
          <a:p>
            <a:pPr marL="285750" indent="-285750">
              <a:buFont typeface="Arial" charset="0"/>
              <a:buChar char="•"/>
            </a:pPr>
            <a:r>
              <a:rPr lang="fr-BE" dirty="0" smtClean="0"/>
              <a:t>Toux</a:t>
            </a:r>
          </a:p>
          <a:p>
            <a:pPr marL="285750" indent="-285750">
              <a:buFont typeface="Arial" charset="0"/>
              <a:buChar char="•"/>
            </a:pPr>
            <a:r>
              <a:rPr lang="fr-BE" dirty="0" smtClean="0"/>
              <a:t>Tachycardie</a:t>
            </a:r>
          </a:p>
          <a:p>
            <a:pPr marL="285750" indent="-285750">
              <a:buFont typeface="Arial" charset="0"/>
              <a:buChar char="•"/>
            </a:pPr>
            <a:r>
              <a:rPr lang="fr-BE" dirty="0" smtClean="0"/>
              <a:t>Jetage nasal</a:t>
            </a:r>
          </a:p>
          <a:p>
            <a:pPr marL="285750" indent="-285750">
              <a:buFont typeface="Arial" charset="0"/>
              <a:buChar char="•"/>
            </a:pPr>
            <a:r>
              <a:rPr lang="fr-BE" dirty="0" smtClean="0"/>
              <a:t>Ligne de pousse : muscle de l’abdomen hypertrophié</a:t>
            </a:r>
          </a:p>
          <a:p>
            <a:pPr marL="285750" indent="-285750">
              <a:buFont typeface="Arial" charset="0"/>
              <a:buChar char="•"/>
            </a:pPr>
            <a:r>
              <a:rPr lang="fr-BE" dirty="0" smtClean="0"/>
              <a:t>Bruits respiratoires anormaux (sifflement et crépitements)</a:t>
            </a:r>
          </a:p>
          <a:p>
            <a:pPr marL="285750" indent="-285750">
              <a:buFont typeface="Arial" charset="0"/>
              <a:buChar char="•"/>
            </a:pPr>
            <a:r>
              <a:rPr lang="fr-BE" dirty="0" smtClean="0"/>
              <a:t>Hypoxie </a:t>
            </a:r>
          </a:p>
          <a:p>
            <a:pPr marL="285750" indent="-285750">
              <a:buFont typeface="Arial" charset="0"/>
              <a:buChar char="•"/>
            </a:pPr>
            <a:r>
              <a:rPr lang="fr-BE" dirty="0" smtClean="0"/>
              <a:t>Mouvement de l’anus synchrone avec la respiration</a:t>
            </a:r>
          </a:p>
          <a:p>
            <a:pPr marL="285750" indent="-285750">
              <a:buFont typeface="Arial" charset="0"/>
              <a:buChar char="•"/>
            </a:pPr>
            <a:r>
              <a:rPr lang="fr-BE" dirty="0" smtClean="0"/>
              <a:t>Flatulence pendant les épisodes de toux</a:t>
            </a:r>
          </a:p>
          <a:p>
            <a:pPr marL="285750" indent="-285750">
              <a:buFont typeface="Arial" charset="0"/>
              <a:buChar char="•"/>
            </a:pPr>
            <a:r>
              <a:rPr lang="fr-BE" dirty="0" smtClean="0"/>
              <a:t>Amaigrissement </a:t>
            </a:r>
            <a:endParaRPr lang="fr-BE" dirty="0"/>
          </a:p>
        </p:txBody>
      </p:sp>
      <p:pic>
        <p:nvPicPr>
          <p:cNvPr id="7170" name="Picture 2" descr="C:\Users\Thierry\Desktop\ppt vieux cheval\arc-costal.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24235" y="4283435"/>
            <a:ext cx="3980821" cy="25753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4973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908720"/>
            <a:ext cx="3816424" cy="369332"/>
          </a:xfrm>
          <a:prstGeom prst="rect">
            <a:avLst/>
          </a:prstGeom>
          <a:noFill/>
        </p:spPr>
        <p:txBody>
          <a:bodyPr wrap="square" rtlCol="0">
            <a:spAutoFit/>
          </a:bodyPr>
          <a:lstStyle/>
          <a:p>
            <a:r>
              <a:rPr lang="fr-BE" i="1" u="sng" dirty="0" smtClean="0"/>
              <a:t>Traitement :</a:t>
            </a:r>
            <a:endParaRPr lang="fr-BE" i="1" u="sng" dirty="0"/>
          </a:p>
        </p:txBody>
      </p:sp>
      <p:sp>
        <p:nvSpPr>
          <p:cNvPr id="3" name="ZoneTexte 2"/>
          <p:cNvSpPr txBox="1"/>
          <p:nvPr/>
        </p:nvSpPr>
        <p:spPr>
          <a:xfrm>
            <a:off x="683568" y="1278052"/>
            <a:ext cx="8136904" cy="923330"/>
          </a:xfrm>
          <a:prstGeom prst="rect">
            <a:avLst/>
          </a:prstGeom>
          <a:noFill/>
        </p:spPr>
        <p:txBody>
          <a:bodyPr wrap="square" rtlCol="0">
            <a:spAutoFit/>
          </a:bodyPr>
          <a:lstStyle/>
          <a:p>
            <a:pPr marL="285750" indent="-285750">
              <a:buFont typeface="Arial" charset="0"/>
              <a:buChar char="•"/>
            </a:pPr>
            <a:r>
              <a:rPr lang="fr-BE" dirty="0" smtClean="0">
                <a:sym typeface="Wingdings" panose="05000000000000000000" pitchFamily="2" charset="2"/>
              </a:rPr>
              <a:t>Anti-inflammatoires par voie systémique ou inhalation</a:t>
            </a:r>
          </a:p>
          <a:p>
            <a:pPr marL="285750" indent="-285750">
              <a:buFont typeface="Arial" charset="0"/>
              <a:buChar char="•"/>
            </a:pPr>
            <a:r>
              <a:rPr lang="fr-BE" dirty="0" smtClean="0">
                <a:sym typeface="Wingdings" panose="05000000000000000000" pitchFamily="2" charset="2"/>
              </a:rPr>
              <a:t>Bronchodilatateurs</a:t>
            </a:r>
          </a:p>
          <a:p>
            <a:pPr marL="285750" indent="-285750">
              <a:buFont typeface="Arial" charset="0"/>
              <a:buChar char="•"/>
            </a:pPr>
            <a:r>
              <a:rPr lang="fr-BE" dirty="0" smtClean="0">
                <a:sym typeface="Wingdings" panose="05000000000000000000" pitchFamily="2" charset="2"/>
              </a:rPr>
              <a:t>Désensibilisation  ( 3 grands groupes d’allergènes : foin-pollens-moisissures)</a:t>
            </a:r>
            <a:endParaRPr lang="fr-BE" dirty="0"/>
          </a:p>
        </p:txBody>
      </p:sp>
      <p:pic>
        <p:nvPicPr>
          <p:cNvPr id="8195" name="Picture 3" descr="C:\Users\Thierry\Desktop\ppt vieux cheval\609695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95594" y="2492896"/>
            <a:ext cx="3648406" cy="27363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ZoneTexte 3"/>
          <p:cNvSpPr txBox="1"/>
          <p:nvPr/>
        </p:nvSpPr>
        <p:spPr>
          <a:xfrm>
            <a:off x="683568" y="2348880"/>
            <a:ext cx="4680520" cy="3970318"/>
          </a:xfrm>
          <a:prstGeom prst="rect">
            <a:avLst/>
          </a:prstGeom>
          <a:noFill/>
        </p:spPr>
        <p:txBody>
          <a:bodyPr wrap="square" rtlCol="0">
            <a:spAutoFit/>
          </a:bodyPr>
          <a:lstStyle/>
          <a:p>
            <a:r>
              <a:rPr lang="fr-BE" b="1" i="1" u="sng" dirty="0" smtClean="0">
                <a:solidFill>
                  <a:srgbClr val="00B050"/>
                </a:solidFill>
              </a:rPr>
              <a:t>Conseils : </a:t>
            </a:r>
          </a:p>
          <a:p>
            <a:pPr marL="285750" indent="-285750">
              <a:buFont typeface="Arial" charset="0"/>
              <a:buChar char="•"/>
            </a:pPr>
            <a:r>
              <a:rPr lang="fr-BE" b="1" i="1" dirty="0" smtClean="0">
                <a:solidFill>
                  <a:srgbClr val="00B050"/>
                </a:solidFill>
              </a:rPr>
              <a:t>Retirer le cheval de l’environnement qui le rend malade</a:t>
            </a:r>
            <a:endParaRPr lang="fr-BE" b="1" i="1" dirty="0">
              <a:solidFill>
                <a:srgbClr val="00B050"/>
              </a:solidFill>
              <a:sym typeface="Wingdings" panose="05000000000000000000" pitchFamily="2" charset="2"/>
            </a:endParaRPr>
          </a:p>
          <a:p>
            <a:pPr marL="285750" indent="-285750">
              <a:buFont typeface="Arial" charset="0"/>
              <a:buChar char="•"/>
            </a:pPr>
            <a:r>
              <a:rPr lang="fr-BE" b="1" i="1" dirty="0" smtClean="0">
                <a:solidFill>
                  <a:srgbClr val="00B050"/>
                </a:solidFill>
                <a:sym typeface="Wingdings" panose="05000000000000000000" pitchFamily="2" charset="2"/>
              </a:rPr>
              <a:t>Remplacer </a:t>
            </a:r>
            <a:r>
              <a:rPr lang="fr-BE" b="1" i="1" dirty="0">
                <a:solidFill>
                  <a:srgbClr val="00B050"/>
                </a:solidFill>
                <a:sym typeface="Wingdings" panose="05000000000000000000" pitchFamily="2" charset="2"/>
              </a:rPr>
              <a:t>le foin par </a:t>
            </a:r>
            <a:r>
              <a:rPr lang="fr-BE" b="1" i="1" dirty="0" smtClean="0">
                <a:solidFill>
                  <a:srgbClr val="00B050"/>
                </a:solidFill>
                <a:sym typeface="Wingdings" panose="05000000000000000000" pitchFamily="2" charset="2"/>
              </a:rPr>
              <a:t>enrubanné (rôle de la fermentation lactique) </a:t>
            </a:r>
            <a:endParaRPr lang="fr-BE" b="1" i="1" dirty="0">
              <a:solidFill>
                <a:srgbClr val="00B050"/>
              </a:solidFill>
              <a:sym typeface="Wingdings" panose="05000000000000000000" pitchFamily="2" charset="2"/>
            </a:endParaRPr>
          </a:p>
          <a:p>
            <a:pPr marL="285750" indent="-285750">
              <a:buFont typeface="Arial" charset="0"/>
              <a:buChar char="•"/>
            </a:pPr>
            <a:r>
              <a:rPr lang="fr-BE" b="1" i="1" dirty="0">
                <a:solidFill>
                  <a:srgbClr val="00B050"/>
                </a:solidFill>
                <a:sym typeface="Wingdings" panose="05000000000000000000" pitchFamily="2" charset="2"/>
              </a:rPr>
              <a:t>M</a:t>
            </a:r>
            <a:r>
              <a:rPr lang="fr-BE" b="1" i="1" dirty="0" smtClean="0">
                <a:solidFill>
                  <a:srgbClr val="00B050"/>
                </a:solidFill>
                <a:sym typeface="Wingdings" panose="05000000000000000000" pitchFamily="2" charset="2"/>
              </a:rPr>
              <a:t>ouiller </a:t>
            </a:r>
            <a:r>
              <a:rPr lang="fr-BE" b="1" i="1" dirty="0">
                <a:solidFill>
                  <a:srgbClr val="00B050"/>
                </a:solidFill>
                <a:sym typeface="Wingdings" panose="05000000000000000000" pitchFamily="2" charset="2"/>
              </a:rPr>
              <a:t>le </a:t>
            </a:r>
            <a:r>
              <a:rPr lang="fr-BE" b="1" i="1" dirty="0" smtClean="0">
                <a:solidFill>
                  <a:srgbClr val="00B050"/>
                </a:solidFill>
                <a:sym typeface="Wingdings" panose="05000000000000000000" pitchFamily="2" charset="2"/>
              </a:rPr>
              <a:t>foin (dépoussiéré)/ foin étuvé</a:t>
            </a:r>
            <a:endParaRPr lang="fr-BE" b="1" i="1" dirty="0">
              <a:solidFill>
                <a:srgbClr val="00B050"/>
              </a:solidFill>
              <a:sym typeface="Wingdings" panose="05000000000000000000" pitchFamily="2" charset="2"/>
            </a:endParaRPr>
          </a:p>
          <a:p>
            <a:pPr marL="285750" indent="-285750">
              <a:buFont typeface="Arial" charset="0"/>
              <a:buChar char="•"/>
            </a:pPr>
            <a:r>
              <a:rPr lang="fr-BE" b="1" i="1" dirty="0">
                <a:solidFill>
                  <a:srgbClr val="00B050"/>
                </a:solidFill>
                <a:sym typeface="Wingdings" panose="05000000000000000000" pitchFamily="2" charset="2"/>
              </a:rPr>
              <a:t>Litière !!!!! Paille de bonne qualité est meilleure que du copeau non dépoussiéré</a:t>
            </a:r>
          </a:p>
          <a:p>
            <a:pPr marL="285750" indent="-285750">
              <a:buFont typeface="Arial" charset="0"/>
              <a:buChar char="•"/>
            </a:pPr>
            <a:r>
              <a:rPr lang="fr-BE" b="1" i="1" dirty="0">
                <a:solidFill>
                  <a:srgbClr val="00B050"/>
                </a:solidFill>
                <a:sym typeface="Wingdings" panose="05000000000000000000" pitchFamily="2" charset="2"/>
              </a:rPr>
              <a:t>Diminuer le plus possible les sources de poussières </a:t>
            </a:r>
            <a:r>
              <a:rPr lang="fr-BE" b="1" i="1" dirty="0" smtClean="0">
                <a:solidFill>
                  <a:srgbClr val="00B050"/>
                </a:solidFill>
                <a:sym typeface="Wingdings" panose="05000000000000000000" pitchFamily="2" charset="2"/>
              </a:rPr>
              <a:t>( écurie aérée, pas de râtelier, stock au dessus du box…</a:t>
            </a:r>
            <a:r>
              <a:rPr lang="fr-BE" b="1" i="1" dirty="0" err="1" smtClean="0">
                <a:solidFill>
                  <a:srgbClr val="00B050"/>
                </a:solidFill>
                <a:sym typeface="Wingdings" panose="05000000000000000000" pitchFamily="2" charset="2"/>
              </a:rPr>
              <a:t>etc</a:t>
            </a:r>
            <a:r>
              <a:rPr lang="fr-BE" b="1" i="1" dirty="0" smtClean="0">
                <a:solidFill>
                  <a:srgbClr val="00B050"/>
                </a:solidFill>
                <a:sym typeface="Wingdings" panose="05000000000000000000" pitchFamily="2" charset="2"/>
              </a:rPr>
              <a:t>)</a:t>
            </a:r>
            <a:endParaRPr lang="fr-BE" b="1" i="1" dirty="0">
              <a:solidFill>
                <a:srgbClr val="00B050"/>
              </a:solidFill>
              <a:sym typeface="Wingdings" panose="05000000000000000000" pitchFamily="2" charset="2"/>
            </a:endParaRPr>
          </a:p>
          <a:p>
            <a:endParaRPr lang="fr-BE" b="1" i="1" dirty="0">
              <a:solidFill>
                <a:srgbClr val="00B050"/>
              </a:solidFill>
            </a:endParaRPr>
          </a:p>
        </p:txBody>
      </p:sp>
      <p:sp>
        <p:nvSpPr>
          <p:cNvPr id="5" name="Rectangle 4"/>
          <p:cNvSpPr/>
          <p:nvPr/>
        </p:nvSpPr>
        <p:spPr>
          <a:xfrm>
            <a:off x="683568" y="2348880"/>
            <a:ext cx="4680520" cy="403244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xmlns="" val="1093007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620688"/>
            <a:ext cx="8229600" cy="773440"/>
          </a:xfrm>
        </p:spPr>
        <p:txBody>
          <a:bodyPr/>
          <a:lstStyle/>
          <a:p>
            <a:r>
              <a:rPr lang="fr-BE" dirty="0" smtClean="0"/>
              <a:t>Peau et téguments </a:t>
            </a:r>
            <a:endParaRPr lang="fr-BE" dirty="0"/>
          </a:p>
        </p:txBody>
      </p:sp>
      <p:sp>
        <p:nvSpPr>
          <p:cNvPr id="4" name="ZoneTexte 3"/>
          <p:cNvSpPr txBox="1"/>
          <p:nvPr/>
        </p:nvSpPr>
        <p:spPr>
          <a:xfrm>
            <a:off x="402101" y="2276872"/>
            <a:ext cx="3672408" cy="369332"/>
          </a:xfrm>
          <a:prstGeom prst="rect">
            <a:avLst/>
          </a:prstGeom>
          <a:noFill/>
        </p:spPr>
        <p:txBody>
          <a:bodyPr wrap="square" rtlCol="0">
            <a:spAutoFit/>
          </a:bodyPr>
          <a:lstStyle/>
          <a:p>
            <a:r>
              <a:rPr lang="fr-BE" b="1" i="1" u="sng" dirty="0" smtClean="0"/>
              <a:t>1. Corne </a:t>
            </a:r>
            <a:endParaRPr lang="fr-BE" b="1" i="1" u="sng" dirty="0"/>
          </a:p>
        </p:txBody>
      </p:sp>
      <p:sp>
        <p:nvSpPr>
          <p:cNvPr id="5" name="ZoneTexte 4"/>
          <p:cNvSpPr txBox="1"/>
          <p:nvPr/>
        </p:nvSpPr>
        <p:spPr>
          <a:xfrm>
            <a:off x="1050669" y="1340768"/>
            <a:ext cx="7272808" cy="646331"/>
          </a:xfrm>
          <a:prstGeom prst="rect">
            <a:avLst/>
          </a:prstGeom>
          <a:noFill/>
        </p:spPr>
        <p:txBody>
          <a:bodyPr wrap="square" rtlCol="0">
            <a:spAutoFit/>
          </a:bodyPr>
          <a:lstStyle/>
          <a:p>
            <a:pPr algn="ctr"/>
            <a:r>
              <a:rPr lang="fr-BE" b="1" dirty="0" smtClean="0">
                <a:solidFill>
                  <a:srgbClr val="FF0000"/>
                </a:solidFill>
              </a:rPr>
              <a:t>Baisse de l’activité folliculaire, diminution de l’immunité locale, diminution de l’épaisseur de l’épiderme</a:t>
            </a:r>
            <a:endParaRPr lang="fr-BE" b="1" dirty="0">
              <a:solidFill>
                <a:srgbClr val="FF0000"/>
              </a:solidFill>
            </a:endParaRPr>
          </a:p>
        </p:txBody>
      </p:sp>
      <p:sp>
        <p:nvSpPr>
          <p:cNvPr id="6" name="Rectangle 5"/>
          <p:cNvSpPr/>
          <p:nvPr/>
        </p:nvSpPr>
        <p:spPr>
          <a:xfrm>
            <a:off x="1050669" y="1340768"/>
            <a:ext cx="7272808" cy="646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683568" y="2646204"/>
            <a:ext cx="8280920" cy="369332"/>
          </a:xfrm>
          <a:prstGeom prst="rect">
            <a:avLst/>
          </a:prstGeom>
          <a:noFill/>
        </p:spPr>
        <p:txBody>
          <a:bodyPr wrap="square" rtlCol="0">
            <a:spAutoFit/>
          </a:bodyPr>
          <a:lstStyle/>
          <a:p>
            <a:r>
              <a:rPr lang="fr-BE" dirty="0" smtClean="0">
                <a:sym typeface="Wingdings" panose="05000000000000000000" pitchFamily="2" charset="2"/>
              </a:rPr>
              <a:t> On retrouve les conséquences d’une corne de moins bonne qualité</a:t>
            </a:r>
            <a:endParaRPr lang="fr-BE" dirty="0"/>
          </a:p>
        </p:txBody>
      </p:sp>
      <p:sp>
        <p:nvSpPr>
          <p:cNvPr id="8" name="ZoneTexte 7"/>
          <p:cNvSpPr txBox="1"/>
          <p:nvPr/>
        </p:nvSpPr>
        <p:spPr>
          <a:xfrm>
            <a:off x="467544" y="3501008"/>
            <a:ext cx="3737851" cy="1477328"/>
          </a:xfrm>
          <a:prstGeom prst="rect">
            <a:avLst/>
          </a:prstGeom>
          <a:noFill/>
        </p:spPr>
        <p:txBody>
          <a:bodyPr wrap="square" rtlCol="0">
            <a:spAutoFit/>
          </a:bodyPr>
          <a:lstStyle/>
          <a:p>
            <a:r>
              <a:rPr lang="fr-BE" dirty="0" smtClean="0"/>
              <a:t>Le pied n’est pas imperméable et se déforme en fonction de l’hygrométrie de l’environnement (+++ au niveau des talon et quartiers)</a:t>
            </a:r>
            <a:endParaRPr lang="fr-BE" dirty="0"/>
          </a:p>
        </p:txBody>
      </p:sp>
      <p:cxnSp>
        <p:nvCxnSpPr>
          <p:cNvPr id="10" name="Connecteur droit avec flèche 9"/>
          <p:cNvCxnSpPr>
            <a:stCxn id="8" idx="2"/>
          </p:cNvCxnSpPr>
          <p:nvPr/>
        </p:nvCxnSpPr>
        <p:spPr>
          <a:xfrm flipH="1">
            <a:off x="2336469" y="4978336"/>
            <a:ext cx="1" cy="91705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67655" y="5895389"/>
            <a:ext cx="8418372" cy="338554"/>
          </a:xfrm>
          <a:prstGeom prst="rect">
            <a:avLst/>
          </a:prstGeom>
          <a:noFill/>
        </p:spPr>
        <p:txBody>
          <a:bodyPr wrap="square" rtlCol="0">
            <a:spAutoFit/>
          </a:bodyPr>
          <a:lstStyle/>
          <a:p>
            <a:r>
              <a:rPr lang="fr-BE" sz="1600" b="1" i="1" dirty="0" smtClean="0"/>
              <a:t>Les pieds ont tendance à devenir cassants et évasés, fourchette pourrie et sole friable</a:t>
            </a:r>
            <a:endParaRPr lang="fr-BE" sz="1600" b="1" i="1" dirty="0"/>
          </a:p>
        </p:txBody>
      </p:sp>
      <p:pic>
        <p:nvPicPr>
          <p:cNvPr id="1026" name="Picture 2" descr="C:\Users\Thierry\Desktop\ppt vieux cheval\DSC0847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99568" y="3023023"/>
            <a:ext cx="3664920" cy="27453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5667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908720"/>
            <a:ext cx="3816424" cy="369332"/>
          </a:xfrm>
          <a:prstGeom prst="rect">
            <a:avLst/>
          </a:prstGeom>
          <a:noFill/>
        </p:spPr>
        <p:txBody>
          <a:bodyPr wrap="square" rtlCol="0">
            <a:spAutoFit/>
          </a:bodyPr>
          <a:lstStyle/>
          <a:p>
            <a:r>
              <a:rPr lang="fr-BE" b="1" i="1" u="sng" dirty="0" smtClean="0">
                <a:solidFill>
                  <a:srgbClr val="00B050"/>
                </a:solidFill>
              </a:rPr>
              <a:t>Ferré ou pas?</a:t>
            </a:r>
            <a:endParaRPr lang="fr-BE" b="1" i="1" u="sng" dirty="0">
              <a:solidFill>
                <a:srgbClr val="00B050"/>
              </a:solidFill>
            </a:endParaRPr>
          </a:p>
        </p:txBody>
      </p:sp>
      <p:sp>
        <p:nvSpPr>
          <p:cNvPr id="3" name="ZoneTexte 2"/>
          <p:cNvSpPr txBox="1"/>
          <p:nvPr/>
        </p:nvSpPr>
        <p:spPr>
          <a:xfrm>
            <a:off x="639251" y="1289636"/>
            <a:ext cx="8064896" cy="2062103"/>
          </a:xfrm>
          <a:prstGeom prst="rect">
            <a:avLst/>
          </a:prstGeom>
          <a:noFill/>
        </p:spPr>
        <p:txBody>
          <a:bodyPr wrap="square" rtlCol="0">
            <a:spAutoFit/>
          </a:bodyPr>
          <a:lstStyle/>
          <a:p>
            <a:pPr marL="285750" indent="-285750">
              <a:buFont typeface="Arial" charset="0"/>
              <a:buChar char="•"/>
            </a:pPr>
            <a:r>
              <a:rPr lang="fr-BE" sz="1600" b="1" i="1" dirty="0" smtClean="0">
                <a:solidFill>
                  <a:srgbClr val="00B050"/>
                </a:solidFill>
              </a:rPr>
              <a:t>Le plus souvent déferré néanmoins pour les chevaux qui ont été ferrés toute leur vie, il faut rester attentif à l’évolution des pieds lors du premier déferrage </a:t>
            </a:r>
            <a:r>
              <a:rPr lang="fr-BE" sz="1600" b="1" i="1" dirty="0" smtClean="0">
                <a:solidFill>
                  <a:srgbClr val="00B050"/>
                </a:solidFill>
                <a:sym typeface="Wingdings" panose="05000000000000000000" pitchFamily="2" charset="2"/>
              </a:rPr>
              <a:t> transition qui peut prendre 1 an</a:t>
            </a:r>
          </a:p>
          <a:p>
            <a:pPr marL="285750" indent="-285750">
              <a:buFont typeface="Arial" charset="0"/>
              <a:buChar char="•"/>
            </a:pPr>
            <a:r>
              <a:rPr lang="fr-BE" sz="1600" b="1" i="1" dirty="0" smtClean="0">
                <a:solidFill>
                  <a:srgbClr val="00B050"/>
                </a:solidFill>
                <a:sym typeface="Wingdings" panose="05000000000000000000" pitchFamily="2" charset="2"/>
              </a:rPr>
              <a:t>Parage régulier </a:t>
            </a:r>
          </a:p>
          <a:p>
            <a:pPr marL="285750" indent="-285750">
              <a:buFont typeface="Arial" charset="0"/>
              <a:buChar char="•"/>
            </a:pPr>
            <a:r>
              <a:rPr lang="fr-BE" sz="1600" b="1" i="1" dirty="0" smtClean="0">
                <a:solidFill>
                  <a:srgbClr val="00B050"/>
                </a:solidFill>
                <a:sym typeface="Wingdings" panose="05000000000000000000" pitchFamily="2" charset="2"/>
              </a:rPr>
              <a:t>En hiver donner accès à des surfaces stabilisées plus au sec</a:t>
            </a:r>
          </a:p>
          <a:p>
            <a:pPr marL="285750" indent="-285750">
              <a:buFont typeface="Arial" charset="0"/>
              <a:buChar char="•"/>
            </a:pPr>
            <a:r>
              <a:rPr lang="fr-BE" sz="1600" b="1" i="1" dirty="0" smtClean="0">
                <a:solidFill>
                  <a:srgbClr val="00B050"/>
                </a:solidFill>
                <a:sym typeface="Wingdings" panose="05000000000000000000" pitchFamily="2" charset="2"/>
              </a:rPr>
              <a:t>Eviter la déshydratation du pied ou l’isoler de l’humidité excessive</a:t>
            </a:r>
          </a:p>
          <a:p>
            <a:pPr marL="285750" indent="-285750">
              <a:buFont typeface="Arial" charset="0"/>
              <a:buChar char="•"/>
            </a:pPr>
            <a:r>
              <a:rPr lang="fr-BE" sz="1600" b="1" i="1" dirty="0" smtClean="0">
                <a:solidFill>
                  <a:srgbClr val="00B050"/>
                </a:solidFill>
                <a:sym typeface="Wingdings" panose="05000000000000000000" pitchFamily="2" charset="2"/>
              </a:rPr>
              <a:t>Eviter le contact prolongé avec des litières souillées (NH4)</a:t>
            </a:r>
            <a:endParaRPr lang="fr-BE" sz="1600" i="1" dirty="0" smtClean="0">
              <a:solidFill>
                <a:srgbClr val="00B050"/>
              </a:solidFill>
              <a:sym typeface="Wingdings" panose="05000000000000000000" pitchFamily="2" charset="2"/>
            </a:endParaRPr>
          </a:p>
          <a:p>
            <a:pPr marL="285750" indent="-285750">
              <a:buFont typeface="Arial" charset="0"/>
              <a:buChar char="•"/>
            </a:pPr>
            <a:r>
              <a:rPr lang="fr-BE" sz="1600" b="1" i="1" dirty="0" smtClean="0">
                <a:solidFill>
                  <a:srgbClr val="00B050"/>
                </a:solidFill>
                <a:sym typeface="Wingdings" panose="05000000000000000000" pitchFamily="2" charset="2"/>
              </a:rPr>
              <a:t>Cure de biotine ( 1an) / </a:t>
            </a:r>
            <a:r>
              <a:rPr lang="fr-BE" sz="1600" b="1" i="1" dirty="0" err="1" smtClean="0">
                <a:solidFill>
                  <a:srgbClr val="00B050"/>
                </a:solidFill>
                <a:sym typeface="Wingdings" panose="05000000000000000000" pitchFamily="2" charset="2"/>
              </a:rPr>
              <a:t>cornucrescine</a:t>
            </a:r>
            <a:endParaRPr lang="fr-BE" sz="1600" b="1" i="1" dirty="0">
              <a:solidFill>
                <a:srgbClr val="00B050"/>
              </a:solidFill>
            </a:endParaRPr>
          </a:p>
        </p:txBody>
      </p:sp>
      <p:sp>
        <p:nvSpPr>
          <p:cNvPr id="4" name="ZoneTexte 3"/>
          <p:cNvSpPr txBox="1"/>
          <p:nvPr/>
        </p:nvSpPr>
        <p:spPr>
          <a:xfrm>
            <a:off x="467544" y="3573016"/>
            <a:ext cx="4320480" cy="369332"/>
          </a:xfrm>
          <a:prstGeom prst="rect">
            <a:avLst/>
          </a:prstGeom>
          <a:noFill/>
        </p:spPr>
        <p:txBody>
          <a:bodyPr wrap="square" rtlCol="0">
            <a:spAutoFit/>
          </a:bodyPr>
          <a:lstStyle/>
          <a:p>
            <a:r>
              <a:rPr lang="fr-BE" i="1" u="sng" dirty="0" smtClean="0"/>
              <a:t>Principales pathologies : </a:t>
            </a:r>
            <a:endParaRPr lang="fr-BE" i="1" u="sng" dirty="0"/>
          </a:p>
        </p:txBody>
      </p:sp>
      <p:sp>
        <p:nvSpPr>
          <p:cNvPr id="5" name="ZoneTexte 4"/>
          <p:cNvSpPr txBox="1"/>
          <p:nvPr/>
        </p:nvSpPr>
        <p:spPr>
          <a:xfrm>
            <a:off x="611560" y="4047811"/>
            <a:ext cx="5904656" cy="1200329"/>
          </a:xfrm>
          <a:prstGeom prst="rect">
            <a:avLst/>
          </a:prstGeom>
          <a:noFill/>
        </p:spPr>
        <p:txBody>
          <a:bodyPr wrap="square" rtlCol="0">
            <a:spAutoFit/>
          </a:bodyPr>
          <a:lstStyle/>
          <a:p>
            <a:pPr marL="285750" indent="-285750">
              <a:buFont typeface="Arial" charset="0"/>
              <a:buChar char="•"/>
            </a:pPr>
            <a:r>
              <a:rPr lang="fr-BE" dirty="0" smtClean="0"/>
              <a:t>Abcès</a:t>
            </a:r>
          </a:p>
          <a:p>
            <a:pPr marL="285750" indent="-285750">
              <a:buFont typeface="Arial" charset="0"/>
              <a:buChar char="•"/>
            </a:pPr>
            <a:r>
              <a:rPr lang="fr-BE" dirty="0" smtClean="0"/>
              <a:t>Fourbure (cushing)</a:t>
            </a:r>
          </a:p>
          <a:p>
            <a:pPr marL="285750" indent="-285750">
              <a:buFont typeface="Arial" charset="0"/>
              <a:buChar char="•"/>
            </a:pPr>
            <a:r>
              <a:rPr lang="fr-BE" dirty="0" smtClean="0"/>
              <a:t>Seime </a:t>
            </a:r>
          </a:p>
          <a:p>
            <a:pPr marL="285750" indent="-285750">
              <a:buFont typeface="Arial" charset="0"/>
              <a:buChar char="•"/>
            </a:pPr>
            <a:r>
              <a:rPr lang="fr-BE" dirty="0" smtClean="0"/>
              <a:t>fourmilières</a:t>
            </a:r>
            <a:endParaRPr lang="fr-BE" dirty="0"/>
          </a:p>
        </p:txBody>
      </p:sp>
      <p:pic>
        <p:nvPicPr>
          <p:cNvPr id="2050" name="Picture 2" descr="C:\Users\Thierry\Desktop\ppt vieux cheval\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78576" y="3501008"/>
            <a:ext cx="4075279" cy="305645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539552" y="908720"/>
            <a:ext cx="8164595" cy="24430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xmlns="" val="512865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39552" y="908720"/>
            <a:ext cx="4464496" cy="646331"/>
          </a:xfrm>
          <a:prstGeom prst="rect">
            <a:avLst/>
          </a:prstGeom>
          <a:noFill/>
        </p:spPr>
        <p:txBody>
          <a:bodyPr wrap="square" rtlCol="0">
            <a:spAutoFit/>
          </a:bodyPr>
          <a:lstStyle/>
          <a:p>
            <a:r>
              <a:rPr lang="fr-BE" b="1" i="1" u="sng" dirty="0" smtClean="0"/>
              <a:t>2. Peau</a:t>
            </a:r>
          </a:p>
          <a:p>
            <a:endParaRPr lang="fr-BE" b="1" i="1" u="sng" dirty="0"/>
          </a:p>
        </p:txBody>
      </p:sp>
      <p:sp>
        <p:nvSpPr>
          <p:cNvPr id="3" name="ZoneTexte 2"/>
          <p:cNvSpPr txBox="1"/>
          <p:nvPr/>
        </p:nvSpPr>
        <p:spPr>
          <a:xfrm>
            <a:off x="899592" y="1411619"/>
            <a:ext cx="6192688" cy="369332"/>
          </a:xfrm>
          <a:prstGeom prst="rect">
            <a:avLst/>
          </a:prstGeom>
          <a:noFill/>
        </p:spPr>
        <p:txBody>
          <a:bodyPr wrap="square" rtlCol="0">
            <a:spAutoFit/>
          </a:bodyPr>
          <a:lstStyle/>
          <a:p>
            <a:r>
              <a:rPr lang="fr-BE" i="1" u="sng" dirty="0" smtClean="0"/>
              <a:t>Mue : </a:t>
            </a:r>
            <a:endParaRPr lang="fr-BE" i="1" u="sng" dirty="0"/>
          </a:p>
        </p:txBody>
      </p:sp>
      <p:sp>
        <p:nvSpPr>
          <p:cNvPr id="4" name="ZoneTexte 3"/>
          <p:cNvSpPr txBox="1"/>
          <p:nvPr/>
        </p:nvSpPr>
        <p:spPr>
          <a:xfrm>
            <a:off x="539552" y="1916832"/>
            <a:ext cx="8352928" cy="1138773"/>
          </a:xfrm>
          <a:prstGeom prst="rect">
            <a:avLst/>
          </a:prstGeom>
          <a:noFill/>
        </p:spPr>
        <p:txBody>
          <a:bodyPr wrap="square" rtlCol="0">
            <a:spAutoFit/>
          </a:bodyPr>
          <a:lstStyle/>
          <a:p>
            <a:r>
              <a:rPr lang="fr-BE" dirty="0" smtClean="0"/>
              <a:t>= période difficile car le cheval va dépenser beaucoup d’énergie pour muer.</a:t>
            </a:r>
          </a:p>
          <a:p>
            <a:endParaRPr lang="fr-BE" dirty="0"/>
          </a:p>
          <a:p>
            <a:r>
              <a:rPr lang="fr-BE" sz="1600" dirty="0" smtClean="0">
                <a:sym typeface="Wingdings" panose="05000000000000000000" pitchFamily="2" charset="2"/>
              </a:rPr>
              <a:t> Plus le cheval est âgé, plus le poil d’hiver est dense. La mue peut également se faire par « plaque » et les poils persistent plus longtemps au niveau du ventre : NORMAL</a:t>
            </a:r>
            <a:endParaRPr lang="fr-BE" sz="1600" dirty="0"/>
          </a:p>
        </p:txBody>
      </p:sp>
      <p:sp>
        <p:nvSpPr>
          <p:cNvPr id="5" name="ZoneTexte 4"/>
          <p:cNvSpPr txBox="1"/>
          <p:nvPr/>
        </p:nvSpPr>
        <p:spPr>
          <a:xfrm>
            <a:off x="611560" y="4077072"/>
            <a:ext cx="3384376" cy="923330"/>
          </a:xfrm>
          <a:prstGeom prst="rect">
            <a:avLst/>
          </a:prstGeom>
          <a:noFill/>
        </p:spPr>
        <p:txBody>
          <a:bodyPr wrap="square" rtlCol="0">
            <a:spAutoFit/>
          </a:bodyPr>
          <a:lstStyle/>
          <a:p>
            <a:r>
              <a:rPr lang="fr-BE" b="1" i="1" dirty="0" smtClean="0">
                <a:solidFill>
                  <a:srgbClr val="FF0000"/>
                </a:solidFill>
              </a:rPr>
              <a:t>!!! Si poils persiste trop longtemps </a:t>
            </a:r>
            <a:r>
              <a:rPr lang="fr-BE" b="1" i="1" dirty="0" smtClean="0">
                <a:solidFill>
                  <a:srgbClr val="FF0000"/>
                </a:solidFill>
                <a:sym typeface="Wingdings" panose="05000000000000000000" pitchFamily="2" charset="2"/>
              </a:rPr>
              <a:t> maladie de cushing?</a:t>
            </a:r>
            <a:endParaRPr lang="fr-BE" b="1" i="1" dirty="0">
              <a:solidFill>
                <a:srgbClr val="FF0000"/>
              </a:solidFill>
            </a:endParaRPr>
          </a:p>
        </p:txBody>
      </p:sp>
      <p:pic>
        <p:nvPicPr>
          <p:cNvPr id="3074" name="Picture 2" descr="C:\Users\Thierry\Desktop\ppt vieux cheval\photo01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16734" y="3212976"/>
            <a:ext cx="4575746" cy="34318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4821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592" y="836712"/>
            <a:ext cx="2088232" cy="369332"/>
          </a:xfrm>
          <a:prstGeom prst="rect">
            <a:avLst/>
          </a:prstGeom>
          <a:noFill/>
        </p:spPr>
        <p:txBody>
          <a:bodyPr wrap="square" rtlCol="0">
            <a:spAutoFit/>
          </a:bodyPr>
          <a:lstStyle/>
          <a:p>
            <a:r>
              <a:rPr lang="fr-BE" b="1" i="1" u="sng" dirty="0" smtClean="0">
                <a:effectLst>
                  <a:outerShdw blurRad="38100" dist="38100" dir="2700000" algn="tl">
                    <a:srgbClr val="000000">
                      <a:alpha val="43137"/>
                    </a:srgbClr>
                  </a:outerShdw>
                </a:effectLst>
              </a:rPr>
              <a:t>Rappel cushing : </a:t>
            </a:r>
            <a:endParaRPr lang="fr-BE" b="1" i="1" u="sng" dirty="0">
              <a:effectLst>
                <a:outerShdw blurRad="38100" dist="38100" dir="2700000" algn="tl">
                  <a:srgbClr val="000000">
                    <a:alpha val="43137"/>
                  </a:srgbClr>
                </a:outerShdw>
              </a:effectLst>
            </a:endParaRPr>
          </a:p>
        </p:txBody>
      </p:sp>
      <p:sp>
        <p:nvSpPr>
          <p:cNvPr id="3" name="Ellipse 2"/>
          <p:cNvSpPr/>
          <p:nvPr/>
        </p:nvSpPr>
        <p:spPr>
          <a:xfrm>
            <a:off x="3707904" y="2758654"/>
            <a:ext cx="1584176" cy="617502"/>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ZoneTexte 3"/>
          <p:cNvSpPr txBox="1"/>
          <p:nvPr/>
        </p:nvSpPr>
        <p:spPr>
          <a:xfrm>
            <a:off x="3815916" y="2852936"/>
            <a:ext cx="1368152" cy="369332"/>
          </a:xfrm>
          <a:prstGeom prst="rect">
            <a:avLst/>
          </a:prstGeom>
          <a:noFill/>
        </p:spPr>
        <p:txBody>
          <a:bodyPr wrap="square" rtlCol="0">
            <a:spAutoFit/>
          </a:bodyPr>
          <a:lstStyle/>
          <a:p>
            <a:r>
              <a:rPr lang="fr-BE" b="1" dirty="0" smtClean="0">
                <a:solidFill>
                  <a:srgbClr val="7030A0"/>
                </a:solidFill>
              </a:rPr>
              <a:t>hypophyse</a:t>
            </a:r>
            <a:endParaRPr lang="fr-BE" b="1" dirty="0">
              <a:solidFill>
                <a:srgbClr val="7030A0"/>
              </a:solidFill>
            </a:endParaRPr>
          </a:p>
        </p:txBody>
      </p:sp>
      <p:sp>
        <p:nvSpPr>
          <p:cNvPr id="5" name="Ellipse 4"/>
          <p:cNvSpPr/>
          <p:nvPr/>
        </p:nvSpPr>
        <p:spPr>
          <a:xfrm>
            <a:off x="755576" y="1556792"/>
            <a:ext cx="172819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898517" y="1618927"/>
            <a:ext cx="2376264" cy="307777"/>
          </a:xfrm>
          <a:prstGeom prst="rect">
            <a:avLst/>
          </a:prstGeom>
          <a:noFill/>
        </p:spPr>
        <p:txBody>
          <a:bodyPr wrap="square" rtlCol="0">
            <a:spAutoFit/>
          </a:bodyPr>
          <a:lstStyle/>
          <a:p>
            <a:r>
              <a:rPr lang="fr-BE" sz="1400" b="1" dirty="0" smtClean="0">
                <a:solidFill>
                  <a:srgbClr val="0070C0"/>
                </a:solidFill>
              </a:rPr>
              <a:t>hypothalamus</a:t>
            </a:r>
            <a:endParaRPr lang="fr-BE" sz="1400" b="1" dirty="0">
              <a:solidFill>
                <a:srgbClr val="0070C0"/>
              </a:solidFill>
            </a:endParaRPr>
          </a:p>
        </p:txBody>
      </p:sp>
      <p:cxnSp>
        <p:nvCxnSpPr>
          <p:cNvPr id="11" name="Connecteur droit 10"/>
          <p:cNvCxnSpPr/>
          <p:nvPr/>
        </p:nvCxnSpPr>
        <p:spPr>
          <a:xfrm>
            <a:off x="2771800" y="1772816"/>
            <a:ext cx="1656184"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427984" y="1772815"/>
            <a:ext cx="0" cy="72008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274781" y="1340768"/>
            <a:ext cx="1657259" cy="307777"/>
          </a:xfrm>
          <a:prstGeom prst="rect">
            <a:avLst/>
          </a:prstGeom>
          <a:noFill/>
        </p:spPr>
        <p:txBody>
          <a:bodyPr wrap="square" rtlCol="0">
            <a:spAutoFit/>
          </a:bodyPr>
          <a:lstStyle/>
          <a:p>
            <a:r>
              <a:rPr lang="fr-BE" sz="1400" b="1" dirty="0" smtClean="0">
                <a:solidFill>
                  <a:srgbClr val="00B050"/>
                </a:solidFill>
              </a:rPr>
              <a:t>Dopamine</a:t>
            </a:r>
            <a:endParaRPr lang="fr-BE" sz="1400" b="1" dirty="0">
              <a:solidFill>
                <a:srgbClr val="00B050"/>
              </a:solidFill>
            </a:endParaRPr>
          </a:p>
        </p:txBody>
      </p:sp>
      <p:sp>
        <p:nvSpPr>
          <p:cNvPr id="16" name="ZoneTexte 15"/>
          <p:cNvSpPr txBox="1"/>
          <p:nvPr/>
        </p:nvSpPr>
        <p:spPr>
          <a:xfrm>
            <a:off x="4492676" y="1803637"/>
            <a:ext cx="247423" cy="584775"/>
          </a:xfrm>
          <a:prstGeom prst="rect">
            <a:avLst/>
          </a:prstGeom>
          <a:noFill/>
        </p:spPr>
        <p:txBody>
          <a:bodyPr wrap="square" rtlCol="0">
            <a:spAutoFit/>
          </a:bodyPr>
          <a:lstStyle/>
          <a:p>
            <a:r>
              <a:rPr lang="fr-BE" sz="3200" b="1" dirty="0" smtClean="0">
                <a:solidFill>
                  <a:srgbClr val="FF0000"/>
                </a:solidFill>
              </a:rPr>
              <a:t>-</a:t>
            </a:r>
            <a:endParaRPr lang="fr-BE" sz="3200" b="1" dirty="0">
              <a:solidFill>
                <a:srgbClr val="FF0000"/>
              </a:solidFill>
            </a:endParaRPr>
          </a:p>
        </p:txBody>
      </p:sp>
      <p:sp>
        <p:nvSpPr>
          <p:cNvPr id="17" name="ZoneTexte 16"/>
          <p:cNvSpPr txBox="1"/>
          <p:nvPr/>
        </p:nvSpPr>
        <p:spPr>
          <a:xfrm>
            <a:off x="4774710" y="1988840"/>
            <a:ext cx="3672408" cy="307777"/>
          </a:xfrm>
          <a:prstGeom prst="rect">
            <a:avLst/>
          </a:prstGeom>
          <a:noFill/>
        </p:spPr>
        <p:txBody>
          <a:bodyPr wrap="square" rtlCol="0">
            <a:spAutoFit/>
          </a:bodyPr>
          <a:lstStyle/>
          <a:p>
            <a:r>
              <a:rPr lang="fr-BE" sz="1400" dirty="0" smtClean="0">
                <a:solidFill>
                  <a:srgbClr val="FF0000"/>
                </a:solidFill>
              </a:rPr>
              <a:t>Rôle inhibiteur de la dopamine</a:t>
            </a:r>
            <a:endParaRPr lang="fr-BE" sz="1400" dirty="0">
              <a:solidFill>
                <a:srgbClr val="FF0000"/>
              </a:solidFill>
            </a:endParaRPr>
          </a:p>
        </p:txBody>
      </p:sp>
      <p:sp>
        <p:nvSpPr>
          <p:cNvPr id="18" name="ZoneTexte 17"/>
          <p:cNvSpPr txBox="1"/>
          <p:nvPr/>
        </p:nvSpPr>
        <p:spPr>
          <a:xfrm>
            <a:off x="4809155" y="4798893"/>
            <a:ext cx="4080373" cy="646331"/>
          </a:xfrm>
          <a:prstGeom prst="rect">
            <a:avLst/>
          </a:prstGeom>
          <a:noFill/>
        </p:spPr>
        <p:txBody>
          <a:bodyPr wrap="square" rtlCol="0">
            <a:spAutoFit/>
          </a:bodyPr>
          <a:lstStyle/>
          <a:p>
            <a:pPr algn="ctr"/>
            <a:r>
              <a:rPr lang="fr-BE" b="1" dirty="0" smtClean="0"/>
              <a:t>Normalement presque pas d’ACTH secrété par l’hypophyse</a:t>
            </a:r>
            <a:endParaRPr lang="fr-BE" b="1" dirty="0"/>
          </a:p>
        </p:txBody>
      </p:sp>
      <p:sp>
        <p:nvSpPr>
          <p:cNvPr id="19" name="Rectangle 18"/>
          <p:cNvSpPr/>
          <p:nvPr/>
        </p:nvSpPr>
        <p:spPr>
          <a:xfrm>
            <a:off x="4791312" y="4761148"/>
            <a:ext cx="4176464" cy="72008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0" name="Triangle isocèle 19"/>
          <p:cNvSpPr/>
          <p:nvPr/>
        </p:nvSpPr>
        <p:spPr>
          <a:xfrm>
            <a:off x="504056" y="5121188"/>
            <a:ext cx="1691680" cy="1368152"/>
          </a:xfrm>
          <a:prstGeom prst="triangle">
            <a:avLst/>
          </a:prstGeom>
          <a:noFill/>
          <a:ln>
            <a:solidFill>
              <a:srgbClr val="E81C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ZoneTexte 20"/>
          <p:cNvSpPr txBox="1"/>
          <p:nvPr/>
        </p:nvSpPr>
        <p:spPr>
          <a:xfrm>
            <a:off x="684359" y="5661248"/>
            <a:ext cx="1331074" cy="738664"/>
          </a:xfrm>
          <a:prstGeom prst="rect">
            <a:avLst/>
          </a:prstGeom>
          <a:noFill/>
        </p:spPr>
        <p:txBody>
          <a:bodyPr wrap="square" rtlCol="0">
            <a:spAutoFit/>
          </a:bodyPr>
          <a:lstStyle/>
          <a:p>
            <a:pPr algn="ctr"/>
            <a:r>
              <a:rPr lang="fr-BE" sz="1400" b="1" dirty="0" smtClean="0">
                <a:solidFill>
                  <a:srgbClr val="E81CA4"/>
                </a:solidFill>
              </a:rPr>
              <a:t>Glande surrénale</a:t>
            </a:r>
          </a:p>
          <a:p>
            <a:pPr algn="ctr"/>
            <a:r>
              <a:rPr lang="fr-BE" sz="1400" b="1" dirty="0" smtClean="0">
                <a:solidFill>
                  <a:srgbClr val="00B050"/>
                </a:solidFill>
              </a:rPr>
              <a:t>Cortisol</a:t>
            </a:r>
            <a:r>
              <a:rPr lang="fr-BE" sz="1400" b="1" dirty="0" smtClean="0">
                <a:solidFill>
                  <a:srgbClr val="E81CA4"/>
                </a:solidFill>
              </a:rPr>
              <a:t> </a:t>
            </a:r>
            <a:endParaRPr lang="fr-BE" sz="1400" b="1" dirty="0">
              <a:solidFill>
                <a:srgbClr val="E81CA4"/>
              </a:solidFill>
            </a:endParaRPr>
          </a:p>
        </p:txBody>
      </p:sp>
      <p:sp>
        <p:nvSpPr>
          <p:cNvPr id="23" name="Flèche à angle droit 22"/>
          <p:cNvSpPr/>
          <p:nvPr/>
        </p:nvSpPr>
        <p:spPr>
          <a:xfrm flipH="1" flipV="1">
            <a:off x="755576" y="2852934"/>
            <a:ext cx="2682552" cy="2088233"/>
          </a:xfrm>
          <a:prstGeom prst="ben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4" name="ZoneTexte 23"/>
          <p:cNvSpPr txBox="1"/>
          <p:nvPr/>
        </p:nvSpPr>
        <p:spPr>
          <a:xfrm>
            <a:off x="1005479" y="2852936"/>
            <a:ext cx="2432649" cy="523220"/>
          </a:xfrm>
          <a:prstGeom prst="rect">
            <a:avLst/>
          </a:prstGeom>
          <a:noFill/>
        </p:spPr>
        <p:txBody>
          <a:bodyPr wrap="square" rtlCol="0">
            <a:spAutoFit/>
          </a:bodyPr>
          <a:lstStyle/>
          <a:p>
            <a:r>
              <a:rPr lang="fr-BE" sz="1400" dirty="0" smtClean="0"/>
              <a:t>ACTH stimule la production de cortisol par les surrénale</a:t>
            </a:r>
            <a:endParaRPr lang="fr-BE" sz="1400" dirty="0"/>
          </a:p>
        </p:txBody>
      </p:sp>
      <p:sp>
        <p:nvSpPr>
          <p:cNvPr id="26" name="Flèche courbée vers le haut 25"/>
          <p:cNvSpPr/>
          <p:nvPr/>
        </p:nvSpPr>
        <p:spPr>
          <a:xfrm rot="19433129">
            <a:off x="1600296" y="4388626"/>
            <a:ext cx="3348971" cy="792088"/>
          </a:xfrm>
          <a:prstGeom prst="curvedUpArrow">
            <a:avLst/>
          </a:prstGeom>
          <a:solidFill>
            <a:srgbClr val="828A1E"/>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7" name="ZoneTexte 26"/>
          <p:cNvSpPr txBox="1"/>
          <p:nvPr/>
        </p:nvSpPr>
        <p:spPr>
          <a:xfrm rot="19469102">
            <a:off x="1908122" y="4545488"/>
            <a:ext cx="2880320" cy="307777"/>
          </a:xfrm>
          <a:prstGeom prst="rect">
            <a:avLst/>
          </a:prstGeom>
          <a:noFill/>
        </p:spPr>
        <p:txBody>
          <a:bodyPr wrap="square" rtlCol="0">
            <a:spAutoFit/>
          </a:bodyPr>
          <a:lstStyle/>
          <a:p>
            <a:r>
              <a:rPr lang="fr-BE" sz="1400" b="1" dirty="0" smtClean="0">
                <a:solidFill>
                  <a:srgbClr val="FF0000"/>
                </a:solidFill>
              </a:rPr>
              <a:t>Cortisol inhibe l’hypophyse</a:t>
            </a:r>
            <a:endParaRPr lang="fr-BE" sz="1400" b="1" dirty="0">
              <a:solidFill>
                <a:srgbClr val="FF0000"/>
              </a:solidFill>
            </a:endParaRPr>
          </a:p>
        </p:txBody>
      </p:sp>
      <p:sp>
        <p:nvSpPr>
          <p:cNvPr id="28" name="Flèche courbée vers le bas 27"/>
          <p:cNvSpPr/>
          <p:nvPr/>
        </p:nvSpPr>
        <p:spPr>
          <a:xfrm rot="2355967">
            <a:off x="5599246" y="3448533"/>
            <a:ext cx="2206042" cy="622959"/>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29" name="ZoneTexte 28"/>
          <p:cNvSpPr txBox="1"/>
          <p:nvPr/>
        </p:nvSpPr>
        <p:spPr>
          <a:xfrm>
            <a:off x="6610914" y="1021378"/>
            <a:ext cx="2356862" cy="369332"/>
          </a:xfrm>
          <a:prstGeom prst="rect">
            <a:avLst/>
          </a:prstGeom>
          <a:noFill/>
        </p:spPr>
        <p:txBody>
          <a:bodyPr wrap="square" rtlCol="0">
            <a:spAutoFit/>
          </a:bodyPr>
          <a:lstStyle/>
          <a:p>
            <a:r>
              <a:rPr lang="fr-BE" b="1" dirty="0" smtClean="0">
                <a:solidFill>
                  <a:srgbClr val="FF9900"/>
                </a:solidFill>
              </a:rPr>
              <a:t>Cushing</a:t>
            </a:r>
            <a:endParaRPr lang="fr-BE" b="1" dirty="0">
              <a:solidFill>
                <a:srgbClr val="FF9900"/>
              </a:solidFill>
            </a:endParaRPr>
          </a:p>
        </p:txBody>
      </p:sp>
      <p:cxnSp>
        <p:nvCxnSpPr>
          <p:cNvPr id="31" name="Connecteur droit 30"/>
          <p:cNvCxnSpPr/>
          <p:nvPr/>
        </p:nvCxnSpPr>
        <p:spPr>
          <a:xfrm>
            <a:off x="3274781" y="1021378"/>
            <a:ext cx="937179" cy="1275239"/>
          </a:xfrm>
          <a:prstGeom prst="line">
            <a:avLst/>
          </a:prstGeom>
          <a:ln w="508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3274781" y="1021378"/>
            <a:ext cx="937179" cy="1275239"/>
          </a:xfrm>
          <a:prstGeom prst="line">
            <a:avLst/>
          </a:prstGeom>
          <a:ln w="50800">
            <a:solidFill>
              <a:srgbClr val="FF9900"/>
            </a:solidFill>
          </a:ln>
        </p:spPr>
        <p:style>
          <a:lnRef idx="1">
            <a:schemeClr val="dk1"/>
          </a:lnRef>
          <a:fillRef idx="0">
            <a:schemeClr val="dk1"/>
          </a:fillRef>
          <a:effectRef idx="0">
            <a:schemeClr val="dk1"/>
          </a:effectRef>
          <a:fontRef idx="minor">
            <a:schemeClr val="tx1"/>
          </a:fontRef>
        </p:style>
      </p:cxnSp>
      <p:sp>
        <p:nvSpPr>
          <p:cNvPr id="34" name="Rectangle à coins arrondis 33"/>
          <p:cNvSpPr/>
          <p:nvPr/>
        </p:nvSpPr>
        <p:spPr>
          <a:xfrm>
            <a:off x="6424789" y="980728"/>
            <a:ext cx="1459579" cy="513928"/>
          </a:xfrm>
          <a:prstGeom prst="round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Ellipse 34"/>
          <p:cNvSpPr/>
          <p:nvPr/>
        </p:nvSpPr>
        <p:spPr>
          <a:xfrm>
            <a:off x="3438128" y="2388411"/>
            <a:ext cx="2152924" cy="1349093"/>
          </a:xfrm>
          <a:prstGeom prst="ellipse">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ZoneTexte 35"/>
          <p:cNvSpPr txBox="1"/>
          <p:nvPr/>
        </p:nvSpPr>
        <p:spPr>
          <a:xfrm>
            <a:off x="1349896" y="2296617"/>
            <a:ext cx="1637928" cy="584775"/>
          </a:xfrm>
          <a:prstGeom prst="rect">
            <a:avLst/>
          </a:prstGeom>
          <a:noFill/>
        </p:spPr>
        <p:txBody>
          <a:bodyPr wrap="square" rtlCol="0">
            <a:spAutoFit/>
          </a:bodyPr>
          <a:lstStyle/>
          <a:p>
            <a:r>
              <a:rPr lang="fr-BE" sz="3200" dirty="0" smtClean="0">
                <a:solidFill>
                  <a:srgbClr val="FF9900"/>
                </a:solidFill>
              </a:rPr>
              <a:t>+++</a:t>
            </a:r>
            <a:endParaRPr lang="fr-BE" sz="3200" dirty="0">
              <a:solidFill>
                <a:srgbClr val="FF9900"/>
              </a:solidFill>
            </a:endParaRPr>
          </a:p>
        </p:txBody>
      </p:sp>
    </p:spTree>
    <p:extLst>
      <p:ext uri="{BB962C8B-B14F-4D97-AF65-F5344CB8AC3E}">
        <p14:creationId xmlns:p14="http://schemas.microsoft.com/office/powerpoint/2010/main" xmlns="" val="2056679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764704"/>
            <a:ext cx="4824536" cy="369332"/>
          </a:xfrm>
          <a:prstGeom prst="rect">
            <a:avLst/>
          </a:prstGeom>
          <a:noFill/>
        </p:spPr>
        <p:txBody>
          <a:bodyPr wrap="square" rtlCol="0">
            <a:spAutoFit/>
          </a:bodyPr>
          <a:lstStyle/>
          <a:p>
            <a:r>
              <a:rPr lang="fr-BE" i="1" u="sng" dirty="0" smtClean="0"/>
              <a:t>Symptômes : </a:t>
            </a:r>
            <a:endParaRPr lang="fr-BE" i="1" u="sng" dirty="0"/>
          </a:p>
        </p:txBody>
      </p:sp>
      <p:sp>
        <p:nvSpPr>
          <p:cNvPr id="3" name="ZoneTexte 2"/>
          <p:cNvSpPr txBox="1"/>
          <p:nvPr/>
        </p:nvSpPr>
        <p:spPr>
          <a:xfrm>
            <a:off x="683568" y="1268760"/>
            <a:ext cx="6552728" cy="2862322"/>
          </a:xfrm>
          <a:prstGeom prst="rect">
            <a:avLst/>
          </a:prstGeom>
          <a:noFill/>
        </p:spPr>
        <p:txBody>
          <a:bodyPr wrap="square" rtlCol="0">
            <a:spAutoFit/>
          </a:bodyPr>
          <a:lstStyle/>
          <a:p>
            <a:pPr marL="285750" indent="-285750">
              <a:buFont typeface="Arial" charset="0"/>
              <a:buChar char="•"/>
            </a:pPr>
            <a:r>
              <a:rPr lang="fr-BE" dirty="0" smtClean="0"/>
              <a:t>Hirsutisme </a:t>
            </a:r>
          </a:p>
          <a:p>
            <a:pPr marL="285750" indent="-285750">
              <a:buFont typeface="Arial" charset="0"/>
              <a:buChar char="•"/>
            </a:pPr>
            <a:r>
              <a:rPr lang="fr-BE" dirty="0" smtClean="0"/>
              <a:t>Sudation +++</a:t>
            </a:r>
          </a:p>
          <a:p>
            <a:pPr marL="285750" indent="-285750">
              <a:buFont typeface="Arial" charset="0"/>
              <a:buChar char="•"/>
            </a:pPr>
            <a:r>
              <a:rPr lang="fr-BE" dirty="0" smtClean="0"/>
              <a:t>Perte de muscles</a:t>
            </a:r>
          </a:p>
          <a:p>
            <a:pPr marL="285750" indent="-285750">
              <a:buFont typeface="Arial" charset="0"/>
              <a:buChar char="•"/>
            </a:pPr>
            <a:r>
              <a:rPr lang="fr-BE" dirty="0" smtClean="0"/>
              <a:t>Redistribution des graisses</a:t>
            </a:r>
          </a:p>
          <a:p>
            <a:pPr marL="285750" indent="-285750">
              <a:buFont typeface="Arial" charset="0"/>
              <a:buChar char="•"/>
            </a:pPr>
            <a:r>
              <a:rPr lang="fr-BE" dirty="0" smtClean="0"/>
              <a:t>Baisse de performance</a:t>
            </a:r>
          </a:p>
          <a:p>
            <a:pPr marL="285750" indent="-285750">
              <a:buFont typeface="Arial" charset="0"/>
              <a:buChar char="•"/>
            </a:pPr>
            <a:r>
              <a:rPr lang="fr-BE" dirty="0" smtClean="0"/>
              <a:t>Baisse de l’immunité</a:t>
            </a:r>
          </a:p>
          <a:p>
            <a:pPr marL="285750" indent="-285750">
              <a:buFont typeface="Arial" charset="0"/>
              <a:buChar char="•"/>
            </a:pPr>
            <a:r>
              <a:rPr lang="fr-BE" dirty="0" smtClean="0"/>
              <a:t>PU/PD</a:t>
            </a:r>
          </a:p>
          <a:p>
            <a:pPr marL="285750" indent="-285750">
              <a:buFont typeface="Arial" charset="0"/>
              <a:buChar char="•"/>
            </a:pPr>
            <a:r>
              <a:rPr lang="fr-BE" dirty="0" smtClean="0"/>
              <a:t>Infertilité</a:t>
            </a:r>
          </a:p>
          <a:p>
            <a:pPr marL="285750" indent="-285750">
              <a:buFont typeface="Arial" charset="0"/>
              <a:buChar char="•"/>
            </a:pPr>
            <a:r>
              <a:rPr lang="fr-BE" dirty="0" smtClean="0"/>
              <a:t>Perte de la vue </a:t>
            </a:r>
            <a:endParaRPr lang="fr-BE" b="1" dirty="0"/>
          </a:p>
          <a:p>
            <a:pPr marL="285750" indent="-285750">
              <a:buFont typeface="Arial" charset="0"/>
              <a:buChar char="•"/>
            </a:pPr>
            <a:r>
              <a:rPr lang="fr-BE" b="1" dirty="0" smtClean="0"/>
              <a:t>FOURBURE</a:t>
            </a:r>
            <a:endParaRPr lang="fr-BE" dirty="0"/>
          </a:p>
        </p:txBody>
      </p:sp>
      <p:sp>
        <p:nvSpPr>
          <p:cNvPr id="4" name="ZoneTexte 3"/>
          <p:cNvSpPr txBox="1"/>
          <p:nvPr/>
        </p:nvSpPr>
        <p:spPr>
          <a:xfrm>
            <a:off x="683568" y="4293096"/>
            <a:ext cx="5544616" cy="646331"/>
          </a:xfrm>
          <a:prstGeom prst="rect">
            <a:avLst/>
          </a:prstGeom>
          <a:noFill/>
        </p:spPr>
        <p:txBody>
          <a:bodyPr wrap="square" rtlCol="0">
            <a:spAutoFit/>
          </a:bodyPr>
          <a:lstStyle/>
          <a:p>
            <a:r>
              <a:rPr lang="fr-BE" i="1" u="sng" dirty="0" smtClean="0"/>
              <a:t>Traitement : </a:t>
            </a:r>
          </a:p>
          <a:p>
            <a:endParaRPr lang="fr-BE" i="1" u="sng" dirty="0"/>
          </a:p>
        </p:txBody>
      </p:sp>
      <p:sp>
        <p:nvSpPr>
          <p:cNvPr id="5" name="ZoneTexte 4"/>
          <p:cNvSpPr txBox="1"/>
          <p:nvPr/>
        </p:nvSpPr>
        <p:spPr>
          <a:xfrm>
            <a:off x="683568" y="4725144"/>
            <a:ext cx="5328592" cy="646331"/>
          </a:xfrm>
          <a:prstGeom prst="rect">
            <a:avLst/>
          </a:prstGeom>
          <a:noFill/>
        </p:spPr>
        <p:txBody>
          <a:bodyPr wrap="square" rtlCol="0">
            <a:spAutoFit/>
          </a:bodyPr>
          <a:lstStyle/>
          <a:p>
            <a:pPr marL="285750" indent="-285750">
              <a:buFont typeface="Arial" charset="0"/>
              <a:buChar char="•"/>
            </a:pPr>
            <a:r>
              <a:rPr lang="fr-BE" dirty="0" err="1" smtClean="0"/>
              <a:t>Pergolide</a:t>
            </a:r>
            <a:r>
              <a:rPr lang="fr-BE" dirty="0" smtClean="0"/>
              <a:t> (agoniste de la dopamine)</a:t>
            </a:r>
          </a:p>
          <a:p>
            <a:pPr marL="285750" indent="-285750">
              <a:buFont typeface="Arial" charset="0"/>
              <a:buChar char="•"/>
            </a:pPr>
            <a:r>
              <a:rPr lang="fr-BE" dirty="0" smtClean="0"/>
              <a:t>Nursing (tonte, prise en charge de la fourbure, …)</a:t>
            </a:r>
            <a:endParaRPr lang="fr-BE" dirty="0"/>
          </a:p>
        </p:txBody>
      </p:sp>
      <p:pic>
        <p:nvPicPr>
          <p:cNvPr id="4098" name="Picture 2" descr="C:\Users\Thierry\Desktop\ppt vieux cheval\296620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92080" y="949370"/>
            <a:ext cx="3395100" cy="2546325"/>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Thierry\Desktop\ppt vieux cheval\7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01733" y="3697647"/>
            <a:ext cx="3030599" cy="20549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213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b="1" i="1" u="sng" dirty="0" smtClean="0"/>
              <a:t>Plan</a:t>
            </a:r>
            <a:endParaRPr lang="fr-BE" b="1" i="1" u="sng" dirty="0"/>
          </a:p>
        </p:txBody>
      </p:sp>
      <p:sp>
        <p:nvSpPr>
          <p:cNvPr id="3" name="Espace réservé du contenu 2"/>
          <p:cNvSpPr>
            <a:spLocks noGrp="1"/>
          </p:cNvSpPr>
          <p:nvPr>
            <p:ph idx="1"/>
          </p:nvPr>
        </p:nvSpPr>
        <p:spPr/>
        <p:txBody>
          <a:bodyPr/>
          <a:lstStyle/>
          <a:p>
            <a:r>
              <a:rPr lang="fr-BE" dirty="0" smtClean="0"/>
              <a:t>Système immunitaire</a:t>
            </a:r>
          </a:p>
          <a:p>
            <a:r>
              <a:rPr lang="fr-BE" dirty="0" smtClean="0"/>
              <a:t>Système digestif</a:t>
            </a:r>
          </a:p>
          <a:p>
            <a:r>
              <a:rPr lang="fr-BE" dirty="0" smtClean="0"/>
              <a:t>Système urinaire</a:t>
            </a:r>
          </a:p>
          <a:p>
            <a:r>
              <a:rPr lang="fr-BE" dirty="0" smtClean="0"/>
              <a:t>Système locomoteur</a:t>
            </a:r>
          </a:p>
          <a:p>
            <a:r>
              <a:rPr lang="fr-BE" dirty="0" smtClean="0"/>
              <a:t>Système respiratoire</a:t>
            </a:r>
          </a:p>
          <a:p>
            <a:r>
              <a:rPr lang="fr-BE" dirty="0" smtClean="0"/>
              <a:t>Peau et téguments</a:t>
            </a:r>
          </a:p>
        </p:txBody>
      </p:sp>
    </p:spTree>
    <p:extLst>
      <p:ext uri="{BB962C8B-B14F-4D97-AF65-F5344CB8AC3E}">
        <p14:creationId xmlns:p14="http://schemas.microsoft.com/office/powerpoint/2010/main" xmlns="" val="2211124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5576" y="836712"/>
            <a:ext cx="6264696" cy="369332"/>
          </a:xfrm>
          <a:prstGeom prst="rect">
            <a:avLst/>
          </a:prstGeom>
          <a:noFill/>
        </p:spPr>
        <p:txBody>
          <a:bodyPr wrap="square" rtlCol="0">
            <a:spAutoFit/>
          </a:bodyPr>
          <a:lstStyle/>
          <a:p>
            <a:r>
              <a:rPr lang="fr-BE" b="1" dirty="0" smtClean="0"/>
              <a:t>!!! Ne pas confondre avec syndrome métabolique équin!!!</a:t>
            </a:r>
            <a:endParaRPr lang="fr-BE" b="1" dirty="0"/>
          </a:p>
        </p:txBody>
      </p:sp>
      <p:sp>
        <p:nvSpPr>
          <p:cNvPr id="3" name="ZoneTexte 2"/>
          <p:cNvSpPr txBox="1"/>
          <p:nvPr/>
        </p:nvSpPr>
        <p:spPr>
          <a:xfrm>
            <a:off x="395536" y="1340768"/>
            <a:ext cx="7344816" cy="923330"/>
          </a:xfrm>
          <a:prstGeom prst="rect">
            <a:avLst/>
          </a:prstGeom>
          <a:noFill/>
        </p:spPr>
        <p:txBody>
          <a:bodyPr wrap="square" rtlCol="0">
            <a:spAutoFit/>
          </a:bodyPr>
          <a:lstStyle/>
          <a:p>
            <a:pPr marL="285750" indent="-285750">
              <a:buFont typeface="Wingdings"/>
              <a:buChar char="à"/>
            </a:pPr>
            <a:r>
              <a:rPr lang="fr-BE" dirty="0" smtClean="0">
                <a:sym typeface="Wingdings" panose="05000000000000000000" pitchFamily="2" charset="2"/>
              </a:rPr>
              <a:t>Chevaux atteints sont obèses et développent des dépôts graisseux (chignon, épaules, autour des lombes, base de la queue, salières, fourreau). Chevaux entre 6 et 20 ans!!! Pathogénie encore mal connue!</a:t>
            </a:r>
          </a:p>
        </p:txBody>
      </p:sp>
      <p:sp>
        <p:nvSpPr>
          <p:cNvPr id="4" name="ZoneTexte 3"/>
          <p:cNvSpPr txBox="1"/>
          <p:nvPr/>
        </p:nvSpPr>
        <p:spPr>
          <a:xfrm>
            <a:off x="1007604" y="2596262"/>
            <a:ext cx="7308812" cy="369332"/>
          </a:xfrm>
          <a:prstGeom prst="rect">
            <a:avLst/>
          </a:prstGeom>
          <a:noFill/>
        </p:spPr>
        <p:txBody>
          <a:bodyPr wrap="square" rtlCol="0">
            <a:spAutoFit/>
          </a:bodyPr>
          <a:lstStyle/>
          <a:p>
            <a:r>
              <a:rPr lang="fr-BE" b="1" dirty="0" smtClean="0">
                <a:solidFill>
                  <a:srgbClr val="FF0000"/>
                </a:solidFill>
              </a:rPr>
              <a:t>Ces chevaux présentent une hyper insulinémie persistante</a:t>
            </a:r>
            <a:endParaRPr lang="fr-BE" b="1" dirty="0">
              <a:solidFill>
                <a:srgbClr val="FF0000"/>
              </a:solidFill>
            </a:endParaRPr>
          </a:p>
        </p:txBody>
      </p:sp>
      <p:sp>
        <p:nvSpPr>
          <p:cNvPr id="5" name="ZoneTexte 4"/>
          <p:cNvSpPr txBox="1"/>
          <p:nvPr/>
        </p:nvSpPr>
        <p:spPr>
          <a:xfrm>
            <a:off x="755576" y="3356992"/>
            <a:ext cx="7272808" cy="646331"/>
          </a:xfrm>
          <a:prstGeom prst="rect">
            <a:avLst/>
          </a:prstGeom>
          <a:noFill/>
        </p:spPr>
        <p:txBody>
          <a:bodyPr wrap="square" rtlCol="0">
            <a:spAutoFit/>
          </a:bodyPr>
          <a:lstStyle/>
          <a:p>
            <a:pPr algn="ctr"/>
            <a:r>
              <a:rPr lang="fr-BE" dirty="0" smtClean="0"/>
              <a:t>Influence d’une vague métabolique anti-insulinique provoquée par des hormones et des acides gras </a:t>
            </a:r>
            <a:r>
              <a:rPr lang="fr-BE" dirty="0" smtClean="0">
                <a:sym typeface="Wingdings" panose="05000000000000000000" pitchFamily="2" charset="2"/>
              </a:rPr>
              <a:t>  insulinorésistance</a:t>
            </a:r>
            <a:endParaRPr lang="fr-BE" dirty="0"/>
          </a:p>
        </p:txBody>
      </p:sp>
      <p:sp>
        <p:nvSpPr>
          <p:cNvPr id="6" name="Flèche vers le bas 5"/>
          <p:cNvSpPr/>
          <p:nvPr/>
        </p:nvSpPr>
        <p:spPr>
          <a:xfrm>
            <a:off x="3887924" y="3068960"/>
            <a:ext cx="180020" cy="2880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1331640" y="4437112"/>
            <a:ext cx="6696744" cy="646331"/>
          </a:xfrm>
          <a:prstGeom prst="rect">
            <a:avLst/>
          </a:prstGeom>
          <a:noFill/>
        </p:spPr>
        <p:txBody>
          <a:bodyPr wrap="square" rtlCol="0">
            <a:spAutoFit/>
          </a:bodyPr>
          <a:lstStyle/>
          <a:p>
            <a:pPr algn="ctr"/>
            <a:r>
              <a:rPr lang="fr-BE" b="1" i="1" dirty="0" smtClean="0"/>
              <a:t>Dans le SME la cortisolémie est normale </a:t>
            </a:r>
            <a:r>
              <a:rPr lang="fr-BE" b="1" i="1" dirty="0" smtClean="0">
                <a:sym typeface="Wingdings" panose="05000000000000000000" pitchFamily="2" charset="2"/>
              </a:rPr>
              <a:t> hyper insulinémie et une intolérance au glucose</a:t>
            </a:r>
            <a:endParaRPr lang="fr-BE" b="1" i="1" dirty="0"/>
          </a:p>
        </p:txBody>
      </p:sp>
      <p:sp>
        <p:nvSpPr>
          <p:cNvPr id="8" name="Rectangle 7"/>
          <p:cNvSpPr/>
          <p:nvPr/>
        </p:nvSpPr>
        <p:spPr>
          <a:xfrm>
            <a:off x="1331640" y="4437112"/>
            <a:ext cx="6696744" cy="6463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xmlns="" val="4207762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764704"/>
            <a:ext cx="6264696" cy="369332"/>
          </a:xfrm>
          <a:prstGeom prst="rect">
            <a:avLst/>
          </a:prstGeom>
          <a:noFill/>
        </p:spPr>
        <p:txBody>
          <a:bodyPr wrap="square" rtlCol="0">
            <a:spAutoFit/>
          </a:bodyPr>
          <a:lstStyle/>
          <a:p>
            <a:r>
              <a:rPr lang="fr-BE" b="1" i="1" dirty="0" smtClean="0">
                <a:solidFill>
                  <a:srgbClr val="00B050"/>
                </a:solidFill>
                <a:sym typeface="Wingdings" panose="05000000000000000000" pitchFamily="2" charset="2"/>
              </a:rPr>
              <a:t> Réduire l’obésité!!!!</a:t>
            </a:r>
            <a:endParaRPr lang="fr-BE" b="1" i="1" dirty="0" smtClean="0">
              <a:solidFill>
                <a:srgbClr val="00B050"/>
              </a:solidFill>
            </a:endParaRPr>
          </a:p>
        </p:txBody>
      </p:sp>
      <p:sp>
        <p:nvSpPr>
          <p:cNvPr id="5" name="ZoneTexte 4"/>
          <p:cNvSpPr txBox="1"/>
          <p:nvPr/>
        </p:nvSpPr>
        <p:spPr>
          <a:xfrm>
            <a:off x="1187624" y="1412776"/>
            <a:ext cx="7520384" cy="2062103"/>
          </a:xfrm>
          <a:prstGeom prst="rect">
            <a:avLst/>
          </a:prstGeom>
          <a:noFill/>
        </p:spPr>
        <p:txBody>
          <a:bodyPr wrap="square" rtlCol="0">
            <a:spAutoFit/>
          </a:bodyPr>
          <a:lstStyle/>
          <a:p>
            <a:pPr marL="285750" indent="-285750">
              <a:buFont typeface="Arial" charset="0"/>
              <a:buChar char="•"/>
            </a:pPr>
            <a:r>
              <a:rPr lang="fr-BE" sz="1600" b="1" i="1" dirty="0" smtClean="0">
                <a:solidFill>
                  <a:srgbClr val="00B050"/>
                </a:solidFill>
              </a:rPr>
              <a:t>Ration à indice glycémique faible (éviter trop d’amidon)</a:t>
            </a:r>
          </a:p>
          <a:p>
            <a:pPr marL="285750" indent="-285750">
              <a:buFont typeface="Arial" charset="0"/>
              <a:buChar char="•"/>
            </a:pPr>
            <a:r>
              <a:rPr lang="fr-BE" sz="1600" b="1" i="1" dirty="0" smtClean="0">
                <a:solidFill>
                  <a:srgbClr val="00B050"/>
                </a:solidFill>
              </a:rPr>
              <a:t>Augmentation exercice</a:t>
            </a:r>
          </a:p>
          <a:p>
            <a:pPr marL="285750" indent="-285750">
              <a:buFont typeface="Arial" charset="0"/>
              <a:buChar char="•"/>
            </a:pPr>
            <a:r>
              <a:rPr lang="fr-BE" sz="1600" b="1" i="1" dirty="0" smtClean="0">
                <a:solidFill>
                  <a:srgbClr val="00B050"/>
                </a:solidFill>
              </a:rPr>
              <a:t>Accès au pré limité à quelques heures</a:t>
            </a:r>
          </a:p>
          <a:p>
            <a:pPr marL="285750" indent="-285750">
              <a:buFont typeface="Arial" charset="0"/>
              <a:buChar char="•"/>
            </a:pPr>
            <a:r>
              <a:rPr lang="fr-BE" sz="1600" b="1" i="1" dirty="0" smtClean="0">
                <a:solidFill>
                  <a:srgbClr val="00B050"/>
                </a:solidFill>
              </a:rPr>
              <a:t>Ne pas donner aux poulains trop de concentrés </a:t>
            </a:r>
            <a:r>
              <a:rPr lang="fr-BE" sz="1600" b="1" i="1" dirty="0" smtClean="0">
                <a:solidFill>
                  <a:srgbClr val="00B050"/>
                </a:solidFill>
                <a:sym typeface="Wingdings" panose="05000000000000000000" pitchFamily="2" charset="2"/>
              </a:rPr>
              <a:t> prédisposition pour développer une SME plus tard</a:t>
            </a:r>
          </a:p>
          <a:p>
            <a:pPr marL="285750" indent="-285750">
              <a:buFont typeface="Arial" charset="0"/>
              <a:buChar char="•"/>
            </a:pPr>
            <a:r>
              <a:rPr lang="fr-BE" sz="1600" b="1" i="1" dirty="0" smtClean="0">
                <a:solidFill>
                  <a:srgbClr val="00B050"/>
                </a:solidFill>
                <a:sym typeface="Wingdings" panose="05000000000000000000" pitchFamily="2" charset="2"/>
              </a:rPr>
              <a:t>Pourcentage de matière grasse &lt; 4% dans la ration (!!! Aliment pour vieux chevaux souvent entre 7 et 10% MG)</a:t>
            </a:r>
          </a:p>
          <a:p>
            <a:pPr marL="285750" indent="-285750">
              <a:buFont typeface="Arial" charset="0"/>
              <a:buChar char="•"/>
            </a:pPr>
            <a:r>
              <a:rPr lang="fr-BE" sz="1600" b="1" i="1" dirty="0" smtClean="0">
                <a:solidFill>
                  <a:srgbClr val="00B050"/>
                </a:solidFill>
                <a:sym typeface="Wingdings" panose="05000000000000000000" pitchFamily="2" charset="2"/>
              </a:rPr>
              <a:t>Anti oxydant : vitamine E et C</a:t>
            </a:r>
            <a:endParaRPr lang="fr-BE" sz="1600" b="1" i="1" dirty="0" smtClean="0">
              <a:solidFill>
                <a:srgbClr val="00B050"/>
              </a:solidFill>
            </a:endParaRPr>
          </a:p>
        </p:txBody>
      </p:sp>
      <p:pic>
        <p:nvPicPr>
          <p:cNvPr id="5122" name="Picture 2" descr="C:\Users\Thierry\Desktop\ppt vieux cheval\image.255896691.image.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8104" y="4191100"/>
            <a:ext cx="3404749" cy="25503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827584" y="764704"/>
            <a:ext cx="7992888" cy="2880320"/>
          </a:xfrm>
          <a:prstGeom prst="rect">
            <a:avLst/>
          </a:prstGeom>
          <a:no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xmlns="" val="3793411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584" y="980728"/>
            <a:ext cx="3168352" cy="369332"/>
          </a:xfrm>
          <a:prstGeom prst="rect">
            <a:avLst/>
          </a:prstGeom>
          <a:noFill/>
        </p:spPr>
        <p:txBody>
          <a:bodyPr wrap="square" rtlCol="0">
            <a:spAutoFit/>
          </a:bodyPr>
          <a:lstStyle/>
          <a:p>
            <a:r>
              <a:rPr lang="fr-BE" i="1" u="sng" dirty="0" smtClean="0"/>
              <a:t>Mélanomes : </a:t>
            </a:r>
            <a:endParaRPr lang="fr-BE" i="1" u="sng" dirty="0"/>
          </a:p>
        </p:txBody>
      </p:sp>
      <p:sp>
        <p:nvSpPr>
          <p:cNvPr id="3" name="ZoneTexte 2"/>
          <p:cNvSpPr txBox="1"/>
          <p:nvPr/>
        </p:nvSpPr>
        <p:spPr>
          <a:xfrm>
            <a:off x="611560" y="1772816"/>
            <a:ext cx="7560840" cy="646331"/>
          </a:xfrm>
          <a:prstGeom prst="rect">
            <a:avLst/>
          </a:prstGeom>
          <a:noFill/>
        </p:spPr>
        <p:txBody>
          <a:bodyPr wrap="square" rtlCol="0">
            <a:spAutoFit/>
          </a:bodyPr>
          <a:lstStyle/>
          <a:p>
            <a:r>
              <a:rPr lang="fr-BE" dirty="0" smtClean="0"/>
              <a:t>+++ face ventrale de la queue, périnée, organes génitaux, paupières, lèvres, parotides, membre distal </a:t>
            </a:r>
            <a:r>
              <a:rPr lang="fr-BE" dirty="0" smtClean="0">
                <a:sym typeface="Wingdings" panose="05000000000000000000" pitchFamily="2" charset="2"/>
              </a:rPr>
              <a:t> </a:t>
            </a:r>
            <a:r>
              <a:rPr lang="fr-BE" b="1" i="1" dirty="0" smtClean="0">
                <a:sym typeface="Wingdings" panose="05000000000000000000" pitchFamily="2" charset="2"/>
              </a:rPr>
              <a:t>chevaux gris</a:t>
            </a:r>
            <a:endParaRPr lang="fr-BE" b="1" i="1" dirty="0"/>
          </a:p>
        </p:txBody>
      </p:sp>
      <p:sp>
        <p:nvSpPr>
          <p:cNvPr id="4" name="ZoneTexte 3"/>
          <p:cNvSpPr txBox="1"/>
          <p:nvPr/>
        </p:nvSpPr>
        <p:spPr>
          <a:xfrm>
            <a:off x="611560" y="2924944"/>
            <a:ext cx="3096344" cy="1200329"/>
          </a:xfrm>
          <a:prstGeom prst="rect">
            <a:avLst/>
          </a:prstGeom>
          <a:noFill/>
        </p:spPr>
        <p:txBody>
          <a:bodyPr wrap="square" rtlCol="0">
            <a:spAutoFit/>
          </a:bodyPr>
          <a:lstStyle/>
          <a:p>
            <a:pPr algn="ctr"/>
            <a:r>
              <a:rPr lang="fr-BE" dirty="0" smtClean="0"/>
              <a:t>Petites masses fermes, lisses, uniques ou multiples de tailles variables</a:t>
            </a:r>
          </a:p>
          <a:p>
            <a:pPr algn="ctr"/>
            <a:r>
              <a:rPr lang="fr-BE" dirty="0" smtClean="0"/>
              <a:t>Internes ou externes</a:t>
            </a:r>
            <a:endParaRPr lang="fr-BE" dirty="0"/>
          </a:p>
        </p:txBody>
      </p:sp>
      <p:sp>
        <p:nvSpPr>
          <p:cNvPr id="5" name="ZoneTexte 4"/>
          <p:cNvSpPr txBox="1"/>
          <p:nvPr/>
        </p:nvSpPr>
        <p:spPr>
          <a:xfrm>
            <a:off x="611560" y="4472719"/>
            <a:ext cx="3888432" cy="369332"/>
          </a:xfrm>
          <a:prstGeom prst="rect">
            <a:avLst/>
          </a:prstGeom>
          <a:noFill/>
        </p:spPr>
        <p:txBody>
          <a:bodyPr wrap="square" rtlCol="0">
            <a:spAutoFit/>
          </a:bodyPr>
          <a:lstStyle/>
          <a:p>
            <a:r>
              <a:rPr lang="fr-BE" b="1" i="1" dirty="0" smtClean="0">
                <a:solidFill>
                  <a:srgbClr val="FF0000"/>
                </a:solidFill>
              </a:rPr>
              <a:t>95% de ces tumeurs sont bénignes</a:t>
            </a:r>
            <a:endParaRPr lang="fr-BE" b="1" i="1" dirty="0">
              <a:solidFill>
                <a:srgbClr val="FF0000"/>
              </a:solidFill>
            </a:endParaRPr>
          </a:p>
        </p:txBody>
      </p:sp>
      <p:pic>
        <p:nvPicPr>
          <p:cNvPr id="6146" name="Picture 2" descr="C:\Users\Thierry\Desktop\ppt vieux cheval\img_872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24128" y="2564904"/>
            <a:ext cx="2607348" cy="381563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539552" y="2924943"/>
            <a:ext cx="3384376" cy="12057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323528" y="5301208"/>
            <a:ext cx="5256584" cy="646331"/>
          </a:xfrm>
          <a:prstGeom prst="rect">
            <a:avLst/>
          </a:prstGeom>
          <a:noFill/>
        </p:spPr>
        <p:txBody>
          <a:bodyPr wrap="square" rtlCol="0">
            <a:spAutoFit/>
          </a:bodyPr>
          <a:lstStyle/>
          <a:p>
            <a:r>
              <a:rPr lang="fr-BE" i="1" dirty="0" smtClean="0"/>
              <a:t>Traitement : chirurgie, cryochirurgie et chimiothérapie DECEVANT </a:t>
            </a:r>
            <a:endParaRPr lang="fr-BE" i="1" dirty="0"/>
          </a:p>
        </p:txBody>
      </p:sp>
    </p:spTree>
    <p:extLst>
      <p:ext uri="{BB962C8B-B14F-4D97-AF65-F5344CB8AC3E}">
        <p14:creationId xmlns:p14="http://schemas.microsoft.com/office/powerpoint/2010/main" xmlns="" val="3315557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928670"/>
            <a:ext cx="8399366" cy="1362456"/>
          </a:xfrm>
        </p:spPr>
        <p:txBody>
          <a:bodyPr/>
          <a:lstStyle/>
          <a:p>
            <a:r>
              <a:rPr lang="fr-BE" dirty="0" smtClean="0"/>
              <a:t>Merci pour votre attention</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771800" y="2348880"/>
            <a:ext cx="2808312" cy="41317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83568" y="764704"/>
            <a:ext cx="3682752" cy="629424"/>
          </a:xfrm>
        </p:spPr>
        <p:txBody>
          <a:bodyPr/>
          <a:lstStyle/>
          <a:p>
            <a:r>
              <a:rPr lang="fr-BE" dirty="0" smtClean="0"/>
              <a:t>Système immunitaire</a:t>
            </a:r>
            <a:endParaRPr lang="fr-BE" dirty="0"/>
          </a:p>
        </p:txBody>
      </p:sp>
      <p:sp>
        <p:nvSpPr>
          <p:cNvPr id="4" name="ZoneTexte 3"/>
          <p:cNvSpPr txBox="1"/>
          <p:nvPr/>
        </p:nvSpPr>
        <p:spPr>
          <a:xfrm>
            <a:off x="323528" y="1484784"/>
            <a:ext cx="8352928" cy="369332"/>
          </a:xfrm>
          <a:prstGeom prst="rect">
            <a:avLst/>
          </a:prstGeom>
          <a:noFill/>
        </p:spPr>
        <p:txBody>
          <a:bodyPr wrap="square" rtlCol="0">
            <a:spAutoFit/>
          </a:bodyPr>
          <a:lstStyle/>
          <a:p>
            <a:pPr algn="ctr"/>
            <a:r>
              <a:rPr lang="fr-BE" b="1" dirty="0" smtClean="0">
                <a:solidFill>
                  <a:srgbClr val="C00000"/>
                </a:solidFill>
                <a:latin typeface="Tahoma" panose="020B0604030504040204" pitchFamily="34" charset="0"/>
                <a:ea typeface="Tahoma" panose="020B0604030504040204" pitchFamily="34" charset="0"/>
                <a:cs typeface="Tahoma" panose="020B0604030504040204" pitchFamily="34" charset="0"/>
              </a:rPr>
              <a:t>Avec l’âge le système immunitaire devient moins efficace!</a:t>
            </a:r>
            <a:endParaRPr lang="fr-BE"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6" name="Connecteur droit avec flèche 5"/>
          <p:cNvCxnSpPr/>
          <p:nvPr/>
        </p:nvCxnSpPr>
        <p:spPr>
          <a:xfrm>
            <a:off x="4355976" y="1988840"/>
            <a:ext cx="0" cy="648072"/>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 name="ZoneTexte 6"/>
          <p:cNvSpPr txBox="1"/>
          <p:nvPr/>
        </p:nvSpPr>
        <p:spPr>
          <a:xfrm>
            <a:off x="3419872" y="2920421"/>
            <a:ext cx="5112568" cy="923330"/>
          </a:xfrm>
          <a:prstGeom prst="rect">
            <a:avLst/>
          </a:prstGeom>
          <a:noFill/>
        </p:spPr>
        <p:txBody>
          <a:bodyPr wrap="square" rtlCol="0">
            <a:spAutoFit/>
          </a:bodyPr>
          <a:lstStyle/>
          <a:p>
            <a:r>
              <a:rPr lang="fr-BE" dirty="0" smtClean="0"/>
              <a:t>Infections</a:t>
            </a:r>
          </a:p>
          <a:p>
            <a:r>
              <a:rPr lang="fr-BE" dirty="0" smtClean="0"/>
              <a:t>Maladies auto immunes</a:t>
            </a:r>
          </a:p>
          <a:p>
            <a:r>
              <a:rPr lang="fr-BE" dirty="0" smtClean="0"/>
              <a:t>Apparition de tumeurs</a:t>
            </a:r>
            <a:endParaRPr lang="fr-BE" dirty="0"/>
          </a:p>
        </p:txBody>
      </p:sp>
      <p:cxnSp>
        <p:nvCxnSpPr>
          <p:cNvPr id="9" name="Connecteur droit avec flèche 8"/>
          <p:cNvCxnSpPr/>
          <p:nvPr/>
        </p:nvCxnSpPr>
        <p:spPr>
          <a:xfrm flipV="1">
            <a:off x="3203848" y="2996952"/>
            <a:ext cx="216024" cy="2160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3203848" y="3274074"/>
            <a:ext cx="216024" cy="2160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V="1">
            <a:off x="3213708" y="3490098"/>
            <a:ext cx="216024" cy="21602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1084619" y="4869160"/>
            <a:ext cx="7128792" cy="1477328"/>
          </a:xfrm>
          <a:prstGeom prst="rect">
            <a:avLst/>
          </a:prstGeom>
          <a:noFill/>
        </p:spPr>
        <p:txBody>
          <a:bodyPr wrap="square" rtlCol="0">
            <a:spAutoFit/>
          </a:bodyPr>
          <a:lstStyle/>
          <a:p>
            <a:pPr marL="285750" indent="-285750" algn="just">
              <a:buFont typeface="Arial" charset="0"/>
              <a:buChar char="•"/>
            </a:pPr>
            <a:r>
              <a:rPr lang="fr-BE" b="1" i="1" dirty="0" smtClean="0">
                <a:solidFill>
                  <a:srgbClr val="00B050"/>
                </a:solidFill>
              </a:rPr>
              <a:t>Augmentation </a:t>
            </a:r>
            <a:r>
              <a:rPr lang="fr-BE" b="1" i="1" dirty="0" smtClean="0">
                <a:solidFill>
                  <a:srgbClr val="00B050"/>
                </a:solidFill>
              </a:rPr>
              <a:t>de la fréquence des vaccinations ???</a:t>
            </a:r>
            <a:endParaRPr lang="fr-BE" b="1" i="1" dirty="0" smtClean="0">
              <a:solidFill>
                <a:srgbClr val="00B050"/>
              </a:solidFill>
            </a:endParaRPr>
          </a:p>
          <a:p>
            <a:pPr marL="285750" indent="-285750" algn="just">
              <a:buFont typeface="Arial" charset="0"/>
              <a:buChar char="•"/>
            </a:pPr>
            <a:r>
              <a:rPr lang="fr-BE" b="1" i="1" dirty="0" smtClean="0">
                <a:solidFill>
                  <a:srgbClr val="00B050"/>
                </a:solidFill>
              </a:rPr>
              <a:t>Etre plus vigilant sur l’hygiène </a:t>
            </a:r>
          </a:p>
          <a:p>
            <a:pPr marL="285750" indent="-285750" algn="just">
              <a:buFont typeface="Arial" charset="0"/>
              <a:buChar char="•"/>
            </a:pPr>
            <a:r>
              <a:rPr lang="fr-BE" b="1" i="1" dirty="0" smtClean="0">
                <a:solidFill>
                  <a:srgbClr val="00B050"/>
                </a:solidFill>
              </a:rPr>
              <a:t>Se méfier de la contagion (gourme chez les jeunes et les très vieux)</a:t>
            </a:r>
          </a:p>
          <a:p>
            <a:pPr algn="just"/>
            <a:endParaRPr lang="fr-BE" b="1" i="1" dirty="0">
              <a:solidFill>
                <a:srgbClr val="00B050"/>
              </a:solidFill>
            </a:endParaRPr>
          </a:p>
        </p:txBody>
      </p:sp>
      <p:sp>
        <p:nvSpPr>
          <p:cNvPr id="2" name="Rectangle 1"/>
          <p:cNvSpPr/>
          <p:nvPr/>
        </p:nvSpPr>
        <p:spPr>
          <a:xfrm>
            <a:off x="1043608" y="1412776"/>
            <a:ext cx="698477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p:cNvSpPr/>
          <p:nvPr/>
        </p:nvSpPr>
        <p:spPr>
          <a:xfrm>
            <a:off x="1084619" y="4653136"/>
            <a:ext cx="7447821" cy="158417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xmlns="" val="4198851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764704"/>
            <a:ext cx="8229600" cy="557416"/>
          </a:xfrm>
        </p:spPr>
        <p:txBody>
          <a:bodyPr/>
          <a:lstStyle/>
          <a:p>
            <a:r>
              <a:rPr lang="fr-BE" dirty="0" smtClean="0"/>
              <a:t>Système digestif</a:t>
            </a:r>
            <a:endParaRPr lang="fr-BE" dirty="0"/>
          </a:p>
        </p:txBody>
      </p:sp>
      <p:sp>
        <p:nvSpPr>
          <p:cNvPr id="4" name="ZoneTexte 3"/>
          <p:cNvSpPr txBox="1"/>
          <p:nvPr/>
        </p:nvSpPr>
        <p:spPr>
          <a:xfrm>
            <a:off x="1259632" y="1484784"/>
            <a:ext cx="5760640" cy="369332"/>
          </a:xfrm>
          <a:prstGeom prst="rect">
            <a:avLst/>
          </a:prstGeom>
          <a:noFill/>
        </p:spPr>
        <p:txBody>
          <a:bodyPr wrap="square" rtlCol="0">
            <a:spAutoFit/>
          </a:bodyPr>
          <a:lstStyle/>
          <a:p>
            <a:r>
              <a:rPr lang="fr-BE" b="1" i="1" u="sng" dirty="0" smtClean="0"/>
              <a:t>1. dents</a:t>
            </a:r>
            <a:endParaRPr lang="fr-BE" b="1" i="1" u="sng" dirty="0"/>
          </a:p>
        </p:txBody>
      </p:sp>
      <p:pic>
        <p:nvPicPr>
          <p:cNvPr id="2050" name="Picture 2" descr="C:\Users\Thierry\Desktop\rectil1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76056" y="1196752"/>
            <a:ext cx="3580085" cy="1562621"/>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Thierry\Desktop\dominance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78919" y="3284984"/>
            <a:ext cx="3174357" cy="2634133"/>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Thierry\Desktop\ppt vieux cheval\100910091756743867.jpg"/>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611560" y="4533122"/>
            <a:ext cx="3096344" cy="206422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ZoneTexte 6"/>
          <p:cNvSpPr txBox="1"/>
          <p:nvPr/>
        </p:nvSpPr>
        <p:spPr>
          <a:xfrm>
            <a:off x="557554" y="1866031"/>
            <a:ext cx="3888432" cy="2585323"/>
          </a:xfrm>
          <a:prstGeom prst="rect">
            <a:avLst/>
          </a:prstGeom>
          <a:noFill/>
        </p:spPr>
        <p:txBody>
          <a:bodyPr wrap="square" rtlCol="0">
            <a:spAutoFit/>
          </a:bodyPr>
          <a:lstStyle/>
          <a:p>
            <a:pPr marL="285750" indent="-285750">
              <a:buFontTx/>
              <a:buChar char="-"/>
            </a:pPr>
            <a:r>
              <a:rPr lang="fr-BE" dirty="0" smtClean="0">
                <a:sym typeface="Wingdings" panose="05000000000000000000" pitchFamily="2" charset="2"/>
              </a:rPr>
              <a:t>Surdents coupantes</a:t>
            </a:r>
          </a:p>
          <a:p>
            <a:pPr marL="285750" indent="-285750">
              <a:buFontTx/>
              <a:buChar char="-"/>
            </a:pPr>
            <a:r>
              <a:rPr lang="fr-BE" dirty="0" smtClean="0">
                <a:sym typeface="Wingdings" panose="05000000000000000000" pitchFamily="2" charset="2"/>
              </a:rPr>
              <a:t>Augmentation de l’angulation des incisives  réalignement à la scie </a:t>
            </a:r>
          </a:p>
          <a:p>
            <a:pPr marL="285750" indent="-285750">
              <a:buFontTx/>
              <a:buChar char="-"/>
            </a:pPr>
            <a:r>
              <a:rPr lang="fr-BE" dirty="0" smtClean="0">
                <a:sym typeface="Wingdings" panose="05000000000000000000" pitchFamily="2" charset="2"/>
              </a:rPr>
              <a:t>Déchaussement </a:t>
            </a:r>
            <a:r>
              <a:rPr lang="fr-BE" dirty="0" smtClean="0">
                <a:sym typeface="Wingdings" panose="05000000000000000000" pitchFamily="2" charset="2"/>
              </a:rPr>
              <a:t>dû </a:t>
            </a:r>
            <a:r>
              <a:rPr lang="fr-BE" dirty="0" smtClean="0">
                <a:sym typeface="Wingdings" panose="05000000000000000000" pitchFamily="2" charset="2"/>
              </a:rPr>
              <a:t>à la diminution de cément ( tartre parfois utile)</a:t>
            </a:r>
          </a:p>
          <a:p>
            <a:pPr marL="285750" indent="-285750">
              <a:buFontTx/>
              <a:buChar char="-"/>
            </a:pPr>
            <a:r>
              <a:rPr lang="fr-BE" dirty="0" smtClean="0">
                <a:sym typeface="Wingdings" panose="05000000000000000000" pitchFamily="2" charset="2"/>
              </a:rPr>
              <a:t>Perte de dents</a:t>
            </a:r>
          </a:p>
          <a:p>
            <a:pPr marL="285750" indent="-285750">
              <a:buFontTx/>
              <a:buChar char="-"/>
            </a:pPr>
            <a:r>
              <a:rPr lang="fr-BE" dirty="0" smtClean="0">
                <a:sym typeface="Wingdings" panose="05000000000000000000" pitchFamily="2" charset="2"/>
              </a:rPr>
              <a:t>Caries</a:t>
            </a:r>
          </a:p>
          <a:p>
            <a:pPr marL="285750" indent="-285750">
              <a:buFontTx/>
              <a:buChar char="-"/>
            </a:pPr>
            <a:r>
              <a:rPr lang="fr-BE" dirty="0" smtClean="0">
                <a:sym typeface="Wingdings" panose="05000000000000000000" pitchFamily="2" charset="2"/>
              </a:rPr>
              <a:t>Dents cassées</a:t>
            </a:r>
            <a:endParaRPr lang="fr-BE" dirty="0"/>
          </a:p>
        </p:txBody>
      </p:sp>
    </p:spTree>
    <p:extLst>
      <p:ext uri="{BB962C8B-B14F-4D97-AF65-F5344CB8AC3E}">
        <p14:creationId xmlns:p14="http://schemas.microsoft.com/office/powerpoint/2010/main" xmlns="" val="3364904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hierry\Desktop\ppt vieux cheval\2304399917_small_2.jpg"/>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35000" contrast="17000"/>
                    </a14:imgEffect>
                  </a14:imgLayer>
                </a14:imgProps>
              </a:ext>
              <a:ext uri="{28A0092B-C50C-407E-A947-70E740481C1C}">
                <a14:useLocalDpi xmlns:a14="http://schemas.microsoft.com/office/drawing/2010/main" xmlns="" val="0"/>
              </a:ext>
            </a:extLst>
          </a:blip>
          <a:srcRect/>
          <a:stretch>
            <a:fillRect/>
          </a:stretch>
        </p:blipFill>
        <p:spPr bwMode="auto">
          <a:xfrm>
            <a:off x="5475932" y="4221088"/>
            <a:ext cx="3387576" cy="246393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ZoneTexte 2"/>
          <p:cNvSpPr txBox="1"/>
          <p:nvPr/>
        </p:nvSpPr>
        <p:spPr>
          <a:xfrm>
            <a:off x="179512" y="1364705"/>
            <a:ext cx="8820472" cy="2677656"/>
          </a:xfrm>
          <a:prstGeom prst="rect">
            <a:avLst/>
          </a:prstGeom>
          <a:noFill/>
        </p:spPr>
        <p:txBody>
          <a:bodyPr wrap="square" rtlCol="0">
            <a:spAutoFit/>
          </a:bodyPr>
          <a:lstStyle/>
          <a:p>
            <a:pPr marL="342900" indent="-342900">
              <a:buFont typeface="Arial" charset="0"/>
              <a:buChar char="•"/>
            </a:pPr>
            <a:r>
              <a:rPr lang="fr-BE" sz="2400" b="1" i="1" dirty="0" smtClean="0">
                <a:solidFill>
                  <a:srgbClr val="00B050"/>
                </a:solidFill>
              </a:rPr>
              <a:t>Importance de vérifier la bouche au moins une fois par an!!!</a:t>
            </a:r>
          </a:p>
          <a:p>
            <a:pPr marL="342900" indent="-342900">
              <a:buFont typeface="Arial" charset="0"/>
              <a:buChar char="•"/>
            </a:pPr>
            <a:r>
              <a:rPr lang="fr-BE" sz="2400" b="1" i="1" dirty="0" smtClean="0">
                <a:solidFill>
                  <a:srgbClr val="00B050"/>
                </a:solidFill>
              </a:rPr>
              <a:t>Éviter l’excès de râpage dentaire</a:t>
            </a:r>
          </a:p>
          <a:p>
            <a:pPr marL="342900" indent="-342900">
              <a:buFont typeface="Arial" charset="0"/>
              <a:buChar char="•"/>
            </a:pPr>
            <a:r>
              <a:rPr lang="fr-BE" sz="2400" b="1" i="1" dirty="0" smtClean="0">
                <a:solidFill>
                  <a:srgbClr val="00B050"/>
                </a:solidFill>
              </a:rPr>
              <a:t>Donner des fibres courtes</a:t>
            </a:r>
          </a:p>
          <a:p>
            <a:pPr marL="342900" indent="-342900">
              <a:buFont typeface="Arial" charset="0"/>
              <a:buChar char="•"/>
            </a:pPr>
            <a:r>
              <a:rPr lang="fr-BE" sz="2400" b="1" i="1" dirty="0" smtClean="0">
                <a:solidFill>
                  <a:srgbClr val="00B050"/>
                </a:solidFill>
              </a:rPr>
              <a:t>Humidifier l’aliment pour palier à la diminution de salivation</a:t>
            </a:r>
          </a:p>
          <a:p>
            <a:pPr marL="342900" indent="-342900">
              <a:buFont typeface="Arial" charset="0"/>
              <a:buChar char="•"/>
            </a:pPr>
            <a:r>
              <a:rPr lang="fr-BE" sz="2400" b="1" i="1" dirty="0" smtClean="0">
                <a:solidFill>
                  <a:srgbClr val="00B050"/>
                </a:solidFill>
              </a:rPr>
              <a:t>Multiplier le nombre de repas </a:t>
            </a:r>
            <a:endParaRPr lang="fr-BE" sz="2400" b="1" i="1" dirty="0">
              <a:solidFill>
                <a:srgbClr val="00B050"/>
              </a:solidFill>
            </a:endParaRPr>
          </a:p>
        </p:txBody>
      </p:sp>
      <p:sp>
        <p:nvSpPr>
          <p:cNvPr id="2" name="Rectangle 1"/>
          <p:cNvSpPr/>
          <p:nvPr/>
        </p:nvSpPr>
        <p:spPr>
          <a:xfrm>
            <a:off x="179512" y="1364705"/>
            <a:ext cx="8712968" cy="26776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Rectangle 3"/>
          <p:cNvSpPr/>
          <p:nvPr/>
        </p:nvSpPr>
        <p:spPr>
          <a:xfrm>
            <a:off x="899592" y="836712"/>
            <a:ext cx="986167" cy="369332"/>
          </a:xfrm>
          <a:prstGeom prst="rect">
            <a:avLst/>
          </a:prstGeom>
        </p:spPr>
        <p:txBody>
          <a:bodyPr wrap="none">
            <a:spAutoFit/>
          </a:bodyPr>
          <a:lstStyle/>
          <a:p>
            <a:r>
              <a:rPr lang="fr-BE" b="1" i="1" u="sng" dirty="0"/>
              <a:t>1. dents</a:t>
            </a:r>
          </a:p>
        </p:txBody>
      </p:sp>
    </p:spTree>
    <p:extLst>
      <p:ext uri="{BB962C8B-B14F-4D97-AF65-F5344CB8AC3E}">
        <p14:creationId xmlns:p14="http://schemas.microsoft.com/office/powerpoint/2010/main" xmlns="" val="137122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764704"/>
            <a:ext cx="8229600" cy="557416"/>
          </a:xfrm>
        </p:spPr>
        <p:txBody>
          <a:bodyPr/>
          <a:lstStyle/>
          <a:p>
            <a:r>
              <a:rPr lang="fr-BE" dirty="0" smtClean="0"/>
              <a:t>Système digestif</a:t>
            </a:r>
            <a:endParaRPr lang="fr-BE" dirty="0"/>
          </a:p>
        </p:txBody>
      </p:sp>
      <p:sp>
        <p:nvSpPr>
          <p:cNvPr id="4" name="ZoneTexte 3"/>
          <p:cNvSpPr txBox="1"/>
          <p:nvPr/>
        </p:nvSpPr>
        <p:spPr>
          <a:xfrm>
            <a:off x="1115616" y="1340768"/>
            <a:ext cx="2232248" cy="369332"/>
          </a:xfrm>
          <a:prstGeom prst="rect">
            <a:avLst/>
          </a:prstGeom>
          <a:noFill/>
        </p:spPr>
        <p:txBody>
          <a:bodyPr wrap="square" rtlCol="0">
            <a:spAutoFit/>
          </a:bodyPr>
          <a:lstStyle/>
          <a:p>
            <a:r>
              <a:rPr lang="fr-BE" b="1" i="1" u="sng" dirty="0" smtClean="0"/>
              <a:t>2. Alimentation </a:t>
            </a:r>
            <a:endParaRPr lang="fr-BE" b="1" i="1" u="sng" dirty="0"/>
          </a:p>
        </p:txBody>
      </p:sp>
      <p:sp>
        <p:nvSpPr>
          <p:cNvPr id="5" name="ZoneTexte 4"/>
          <p:cNvSpPr txBox="1"/>
          <p:nvPr/>
        </p:nvSpPr>
        <p:spPr>
          <a:xfrm>
            <a:off x="971600" y="2060848"/>
            <a:ext cx="7992888" cy="1200329"/>
          </a:xfrm>
          <a:prstGeom prst="rect">
            <a:avLst/>
          </a:prstGeom>
          <a:noFill/>
        </p:spPr>
        <p:txBody>
          <a:bodyPr wrap="square" rtlCol="0">
            <a:spAutoFit/>
          </a:bodyPr>
          <a:lstStyle/>
          <a:p>
            <a:pPr marL="285750" indent="-285750">
              <a:buFontTx/>
              <a:buChar char="-"/>
            </a:pPr>
            <a:r>
              <a:rPr lang="fr-BE" dirty="0" smtClean="0"/>
              <a:t>Perte de poids due à une diminution de la digestion et de la facilité d’ingestion</a:t>
            </a:r>
          </a:p>
          <a:p>
            <a:pPr marL="285750" indent="-285750">
              <a:buFontTx/>
              <a:buChar char="-"/>
            </a:pPr>
            <a:r>
              <a:rPr lang="fr-BE" dirty="0" smtClean="0"/>
              <a:t>Certains aliments deviennent plus difficiles à digérer (protéines, phosphore)</a:t>
            </a:r>
          </a:p>
          <a:p>
            <a:pPr marL="285750" indent="-285750">
              <a:buFontTx/>
              <a:buChar char="-"/>
            </a:pPr>
            <a:r>
              <a:rPr lang="fr-BE" dirty="0" smtClean="0"/>
              <a:t>Elimination des déchets par le foie et les reins moins efficace</a:t>
            </a:r>
            <a:endParaRPr lang="fr-BE" dirty="0"/>
          </a:p>
        </p:txBody>
      </p:sp>
      <p:sp>
        <p:nvSpPr>
          <p:cNvPr id="6" name="ZoneTexte 5"/>
          <p:cNvSpPr txBox="1"/>
          <p:nvPr/>
        </p:nvSpPr>
        <p:spPr>
          <a:xfrm>
            <a:off x="1115616" y="3429000"/>
            <a:ext cx="7056784" cy="954107"/>
          </a:xfrm>
          <a:prstGeom prst="rect">
            <a:avLst/>
          </a:prstGeom>
          <a:noFill/>
        </p:spPr>
        <p:txBody>
          <a:bodyPr wrap="square" rtlCol="0">
            <a:spAutoFit/>
          </a:bodyPr>
          <a:lstStyle/>
          <a:p>
            <a:pPr algn="ctr"/>
            <a:r>
              <a:rPr lang="fr-BE" sz="2800" b="1" i="1" dirty="0" smtClean="0">
                <a:solidFill>
                  <a:srgbClr val="C00000"/>
                </a:solidFill>
              </a:rPr>
              <a:t>Tendance des chevaux âgés à perdre rapidement du poids!!!</a:t>
            </a:r>
            <a:endParaRPr lang="fr-BE" sz="2800" b="1" i="1" dirty="0">
              <a:solidFill>
                <a:srgbClr val="C00000"/>
              </a:solidFill>
            </a:endParaRPr>
          </a:p>
        </p:txBody>
      </p:sp>
      <p:pic>
        <p:nvPicPr>
          <p:cNvPr id="4098" name="Picture 2" descr="C:\Users\Thierry\Desktop\ppt vieux cheval\diver3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02139" y="4465970"/>
            <a:ext cx="3141861" cy="23563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8895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475656" y="1268760"/>
            <a:ext cx="5976664" cy="2585323"/>
          </a:xfrm>
          <a:prstGeom prst="rect">
            <a:avLst/>
          </a:prstGeom>
          <a:noFill/>
        </p:spPr>
        <p:txBody>
          <a:bodyPr wrap="square" rtlCol="0">
            <a:spAutoFit/>
          </a:bodyPr>
          <a:lstStyle/>
          <a:p>
            <a:r>
              <a:rPr lang="fr-BE" dirty="0" smtClean="0"/>
              <a:t>Toute perte de poids importante chez le cheval âgé doit attirer l’attention du propriétaire dans un premier temps sur : </a:t>
            </a:r>
          </a:p>
          <a:p>
            <a:endParaRPr lang="fr-BE" dirty="0" smtClean="0"/>
          </a:p>
          <a:p>
            <a:r>
              <a:rPr lang="fr-BE" dirty="0"/>
              <a:t>	</a:t>
            </a:r>
            <a:r>
              <a:rPr lang="fr-BE" dirty="0" smtClean="0"/>
              <a:t>- dentition</a:t>
            </a:r>
          </a:p>
          <a:p>
            <a:r>
              <a:rPr lang="fr-BE" dirty="0"/>
              <a:t>	</a:t>
            </a:r>
            <a:r>
              <a:rPr lang="fr-BE" dirty="0" smtClean="0"/>
              <a:t>- digestibilité des aliments</a:t>
            </a:r>
          </a:p>
          <a:p>
            <a:r>
              <a:rPr lang="fr-BE" dirty="0"/>
              <a:t>	</a:t>
            </a:r>
            <a:r>
              <a:rPr lang="fr-BE" dirty="0" smtClean="0"/>
              <a:t>- dominance éventuelle avec d’autre chevaux</a:t>
            </a:r>
          </a:p>
          <a:p>
            <a:r>
              <a:rPr lang="fr-BE" dirty="0"/>
              <a:t>	</a:t>
            </a:r>
            <a:r>
              <a:rPr lang="fr-BE" dirty="0" smtClean="0"/>
              <a:t>- hauteur de la mangeoire &gt;&lt; douleur dorsale??? </a:t>
            </a:r>
          </a:p>
          <a:p>
            <a:r>
              <a:rPr lang="fr-BE" dirty="0"/>
              <a:t>	</a:t>
            </a:r>
          </a:p>
        </p:txBody>
      </p:sp>
      <p:sp>
        <p:nvSpPr>
          <p:cNvPr id="3" name="Rectangle 2"/>
          <p:cNvSpPr/>
          <p:nvPr/>
        </p:nvSpPr>
        <p:spPr>
          <a:xfrm>
            <a:off x="1012776" y="1059632"/>
            <a:ext cx="7056784" cy="2880320"/>
          </a:xfrm>
          <a:prstGeom prst="rect">
            <a:avLst/>
          </a:prstGeom>
          <a:noFill/>
          <a:ln w="4127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122" name="Picture 2" descr="C:\Users\Thierry\Desktop\ppt vieux cheval\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66389" y="4301336"/>
            <a:ext cx="2563149" cy="237613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Connecteur droit avec flèche 4"/>
          <p:cNvCxnSpPr/>
          <p:nvPr/>
        </p:nvCxnSpPr>
        <p:spPr>
          <a:xfrm flipH="1">
            <a:off x="2915816" y="6677474"/>
            <a:ext cx="2664296"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331640" y="620688"/>
            <a:ext cx="1909433" cy="369332"/>
          </a:xfrm>
          <a:prstGeom prst="rect">
            <a:avLst/>
          </a:prstGeom>
        </p:spPr>
        <p:txBody>
          <a:bodyPr wrap="none">
            <a:spAutoFit/>
          </a:bodyPr>
          <a:lstStyle/>
          <a:p>
            <a:r>
              <a:rPr lang="fr-BE" b="1" i="1" u="sng" dirty="0"/>
              <a:t>2. Alimentation </a:t>
            </a:r>
          </a:p>
        </p:txBody>
      </p:sp>
    </p:spTree>
    <p:extLst>
      <p:ext uri="{BB962C8B-B14F-4D97-AF65-F5344CB8AC3E}">
        <p14:creationId xmlns:p14="http://schemas.microsoft.com/office/powerpoint/2010/main" xmlns="" val="3988418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58085" y="1196752"/>
            <a:ext cx="6480720" cy="369332"/>
          </a:xfrm>
          <a:prstGeom prst="rect">
            <a:avLst/>
          </a:prstGeom>
          <a:noFill/>
        </p:spPr>
        <p:txBody>
          <a:bodyPr wrap="square" rtlCol="0">
            <a:spAutoFit/>
          </a:bodyPr>
          <a:lstStyle/>
          <a:p>
            <a:r>
              <a:rPr lang="fr-BE" b="1" i="1" dirty="0" smtClean="0">
                <a:solidFill>
                  <a:srgbClr val="00B050"/>
                </a:solidFill>
              </a:rPr>
              <a:t>Comment établir/améliorer la ration du « vieux » cheval???</a:t>
            </a:r>
            <a:endParaRPr lang="fr-BE" b="1" i="1" dirty="0">
              <a:solidFill>
                <a:srgbClr val="00B050"/>
              </a:solidFill>
            </a:endParaRPr>
          </a:p>
        </p:txBody>
      </p:sp>
      <p:sp>
        <p:nvSpPr>
          <p:cNvPr id="3" name="ZoneTexte 2"/>
          <p:cNvSpPr txBox="1"/>
          <p:nvPr/>
        </p:nvSpPr>
        <p:spPr>
          <a:xfrm>
            <a:off x="1058085" y="1988840"/>
            <a:ext cx="7128792" cy="2031325"/>
          </a:xfrm>
          <a:prstGeom prst="rect">
            <a:avLst/>
          </a:prstGeom>
          <a:noFill/>
        </p:spPr>
        <p:txBody>
          <a:bodyPr wrap="square" rtlCol="0">
            <a:spAutoFit/>
          </a:bodyPr>
          <a:lstStyle/>
          <a:p>
            <a:pPr marL="285750" indent="-285750">
              <a:buFont typeface="Arial" charset="0"/>
              <a:buChar char="•"/>
            </a:pPr>
            <a:r>
              <a:rPr lang="fr-BE" b="1" dirty="0" smtClean="0">
                <a:solidFill>
                  <a:srgbClr val="00B050"/>
                </a:solidFill>
              </a:rPr>
              <a:t>Min 20% de cellulose sous forme de fibres courtes</a:t>
            </a:r>
          </a:p>
          <a:p>
            <a:pPr marL="285750" indent="-285750">
              <a:buFont typeface="Arial" charset="0"/>
              <a:buChar char="•"/>
            </a:pPr>
            <a:r>
              <a:rPr lang="fr-BE" b="1" dirty="0" smtClean="0">
                <a:solidFill>
                  <a:srgbClr val="00B050"/>
                </a:solidFill>
              </a:rPr>
              <a:t>Augmenter l’appétence ( mouiller le grain et mélasse)</a:t>
            </a:r>
          </a:p>
          <a:p>
            <a:pPr marL="285750" indent="-285750">
              <a:buFont typeface="Arial" charset="0"/>
              <a:buChar char="•"/>
            </a:pPr>
            <a:r>
              <a:rPr lang="fr-BE" b="1" dirty="0" smtClean="0">
                <a:solidFill>
                  <a:srgbClr val="00B050"/>
                </a:solidFill>
              </a:rPr>
              <a:t>Diminuer les aliments poussiéreux</a:t>
            </a:r>
          </a:p>
          <a:p>
            <a:pPr marL="285750" indent="-285750">
              <a:buFont typeface="Arial" charset="0"/>
              <a:buChar char="•"/>
            </a:pPr>
            <a:r>
              <a:rPr lang="fr-BE" b="1" dirty="0" smtClean="0">
                <a:solidFill>
                  <a:srgbClr val="00B050"/>
                </a:solidFill>
              </a:rPr>
              <a:t>Augmenter les apports protéiques ( soja, luzerne, tourteaux…)</a:t>
            </a:r>
          </a:p>
          <a:p>
            <a:pPr marL="285750" indent="-285750">
              <a:buFont typeface="Arial" charset="0"/>
              <a:buChar char="•"/>
            </a:pPr>
            <a:r>
              <a:rPr lang="fr-BE" b="1" dirty="0" smtClean="0">
                <a:solidFill>
                  <a:srgbClr val="00B050"/>
                </a:solidFill>
              </a:rPr>
              <a:t>Apport de vitamine A, C, E ( </a:t>
            </a:r>
            <a:r>
              <a:rPr lang="fr-BE" b="1" dirty="0" err="1" smtClean="0">
                <a:solidFill>
                  <a:srgbClr val="00B050"/>
                </a:solidFill>
              </a:rPr>
              <a:t>anti-oxydant</a:t>
            </a:r>
            <a:r>
              <a:rPr lang="fr-BE" b="1" dirty="0" smtClean="0">
                <a:solidFill>
                  <a:srgbClr val="00B050"/>
                </a:solidFill>
              </a:rPr>
              <a:t>)</a:t>
            </a:r>
          </a:p>
          <a:p>
            <a:pPr marL="285750" indent="-285750">
              <a:buFont typeface="Arial" charset="0"/>
              <a:buChar char="•"/>
            </a:pPr>
            <a:r>
              <a:rPr lang="fr-BE" b="1" dirty="0" smtClean="0">
                <a:solidFill>
                  <a:srgbClr val="00B050"/>
                </a:solidFill>
              </a:rPr>
              <a:t>Multiplier les repas</a:t>
            </a:r>
          </a:p>
          <a:p>
            <a:pPr marL="285750" indent="-285750">
              <a:buFont typeface="Arial" charset="0"/>
              <a:buChar char="•"/>
            </a:pPr>
            <a:r>
              <a:rPr lang="fr-BE" b="1" dirty="0" smtClean="0">
                <a:solidFill>
                  <a:srgbClr val="00B050"/>
                </a:solidFill>
              </a:rPr>
              <a:t>Si repas en groupe éventuellement l’isoler</a:t>
            </a:r>
            <a:endParaRPr lang="fr-BE" b="1" dirty="0">
              <a:solidFill>
                <a:srgbClr val="00B050"/>
              </a:solidFill>
            </a:endParaRPr>
          </a:p>
        </p:txBody>
      </p:sp>
      <p:pic>
        <p:nvPicPr>
          <p:cNvPr id="6146" name="Picture 2" descr="C:\Users\Thierry\Desktop\ppt vieux cheval\7280476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4238708"/>
            <a:ext cx="3492388" cy="26192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863588" y="1631319"/>
            <a:ext cx="7632848" cy="260738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Rectangle 4"/>
          <p:cNvSpPr/>
          <p:nvPr/>
        </p:nvSpPr>
        <p:spPr>
          <a:xfrm>
            <a:off x="1115616" y="692696"/>
            <a:ext cx="1909433" cy="369332"/>
          </a:xfrm>
          <a:prstGeom prst="rect">
            <a:avLst/>
          </a:prstGeom>
        </p:spPr>
        <p:txBody>
          <a:bodyPr wrap="none">
            <a:spAutoFit/>
          </a:bodyPr>
          <a:lstStyle/>
          <a:p>
            <a:r>
              <a:rPr lang="fr-BE" b="1" i="1" u="sng" dirty="0"/>
              <a:t>2. Alimentation </a:t>
            </a:r>
          </a:p>
        </p:txBody>
      </p:sp>
    </p:spTree>
    <p:extLst>
      <p:ext uri="{BB962C8B-B14F-4D97-AF65-F5344CB8AC3E}">
        <p14:creationId xmlns:p14="http://schemas.microsoft.com/office/powerpoint/2010/main" xmlns="" val="38291203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984</TotalTime>
  <Words>1575</Words>
  <Application>Microsoft Office PowerPoint</Application>
  <PresentationFormat>Affichage à l'écran (4:3)</PresentationFormat>
  <Paragraphs>236</Paragraphs>
  <Slides>33</Slides>
  <Notes>1</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Débit</vt:lpstr>
      <vt:lpstr>Le cheval vieillissant</vt:lpstr>
      <vt:lpstr>Diapositive 2</vt:lpstr>
      <vt:lpstr>Plan</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cheval vieillissant</dc:title>
  <dc:creator>Thierry</dc:creator>
  <cp:lastModifiedBy>Console F.A.S.</cp:lastModifiedBy>
  <cp:revision>71</cp:revision>
  <dcterms:created xsi:type="dcterms:W3CDTF">2015-02-14T13:11:55Z</dcterms:created>
  <dcterms:modified xsi:type="dcterms:W3CDTF">2015-03-06T12:36:26Z</dcterms:modified>
</cp:coreProperties>
</file>