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3"/>
  </p:notesMasterIdLst>
  <p:handoutMasterIdLst>
    <p:handoutMasterId r:id="rId24"/>
  </p:handoutMasterIdLst>
  <p:sldIdLst>
    <p:sldId id="256" r:id="rId2"/>
    <p:sldId id="274" r:id="rId3"/>
    <p:sldId id="257" r:id="rId4"/>
    <p:sldId id="265" r:id="rId5"/>
    <p:sldId id="260" r:id="rId6"/>
    <p:sldId id="261" r:id="rId7"/>
    <p:sldId id="266" r:id="rId8"/>
    <p:sldId id="275" r:id="rId9"/>
    <p:sldId id="276" r:id="rId10"/>
    <p:sldId id="272" r:id="rId11"/>
    <p:sldId id="278" r:id="rId12"/>
    <p:sldId id="277" r:id="rId13"/>
    <p:sldId id="279" r:id="rId14"/>
    <p:sldId id="267" r:id="rId15"/>
    <p:sldId id="269" r:id="rId16"/>
    <p:sldId id="262" r:id="rId17"/>
    <p:sldId id="263" r:id="rId18"/>
    <p:sldId id="270" r:id="rId19"/>
    <p:sldId id="271" r:id="rId20"/>
    <p:sldId id="268" r:id="rId21"/>
    <p:sldId id="273" r:id="rId2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86576" autoAdjust="0"/>
  </p:normalViewPr>
  <p:slideViewPr>
    <p:cSldViewPr>
      <p:cViewPr varScale="1">
        <p:scale>
          <a:sx n="101" d="100"/>
          <a:sy n="101" d="100"/>
        </p:scale>
        <p:origin x="-127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9" d="100"/>
          <a:sy n="89" d="100"/>
        </p:scale>
        <p:origin x="-3078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B7487C-2086-4501-A661-162478D04B4B}" type="datetimeFigureOut">
              <a:rPr lang="fr-BE" smtClean="0"/>
              <a:pPr/>
              <a:t>30/10/2012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41BB61-D0D8-4500-AD29-96AAC1F09AC8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C28BD9-9BB2-4E01-9A4B-5C8F4DA5AF32}" type="datetimeFigureOut">
              <a:rPr lang="fr-BE" smtClean="0"/>
              <a:pPr/>
              <a:t>30/10/2012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13B4CB-62C0-403C-A5F3-3E9BF5473044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Thierry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3B4CB-62C0-403C-A5F3-3E9BF5473044}" type="slidenum">
              <a:rPr lang="fr-BE" smtClean="0"/>
              <a:pPr/>
              <a:t>1</a:t>
            </a:fld>
            <a:endParaRPr lang="fr-B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dirty="0" smtClean="0"/>
              <a:t>Jessica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dirty="0" smtClean="0"/>
              <a:t>EC – </a:t>
            </a:r>
            <a:r>
              <a:rPr lang="fr-BE" dirty="0" err="1" smtClean="0"/>
              <a:t>Categories</a:t>
            </a:r>
            <a:r>
              <a:rPr lang="fr-BE" dirty="0" smtClean="0"/>
              <a:t> of </a:t>
            </a:r>
            <a:r>
              <a:rPr lang="fr-BE" dirty="0" err="1" smtClean="0"/>
              <a:t>diseases</a:t>
            </a:r>
            <a:r>
              <a:rPr lang="fr-BE" dirty="0" smtClean="0"/>
              <a:t> AVANT</a:t>
            </a:r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3B4CB-62C0-403C-A5F3-3E9BF5473044}" type="slidenum">
              <a:rPr lang="fr-BE" smtClean="0"/>
              <a:pPr/>
              <a:t>10</a:t>
            </a:fld>
            <a:endParaRPr lang="fr-B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dirty="0" smtClean="0"/>
              <a:t>Jessica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dirty="0" smtClean="0"/>
              <a:t>EC – </a:t>
            </a:r>
            <a:r>
              <a:rPr lang="fr-BE" dirty="0" err="1" smtClean="0"/>
              <a:t>Categories</a:t>
            </a:r>
            <a:r>
              <a:rPr lang="fr-BE" dirty="0" smtClean="0"/>
              <a:t> of </a:t>
            </a:r>
            <a:r>
              <a:rPr lang="fr-BE" dirty="0" err="1" smtClean="0"/>
              <a:t>diseases</a:t>
            </a:r>
            <a:r>
              <a:rPr lang="fr-BE" dirty="0" smtClean="0"/>
              <a:t> AVANT</a:t>
            </a:r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3B4CB-62C0-403C-A5F3-3E9BF5473044}" type="slidenum">
              <a:rPr lang="fr-BE" smtClean="0"/>
              <a:pPr/>
              <a:t>11</a:t>
            </a:fld>
            <a:endParaRPr lang="fr-B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dirty="0" smtClean="0"/>
              <a:t>Jessica BLABLA</a:t>
            </a:r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3B4CB-62C0-403C-A5F3-3E9BF5473044}" type="slidenum">
              <a:rPr lang="fr-BE" smtClean="0"/>
              <a:pPr/>
              <a:t>12</a:t>
            </a:fld>
            <a:endParaRPr lang="fr-B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Thierry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3B4CB-62C0-403C-A5F3-3E9BF5473044}" type="slidenum">
              <a:rPr lang="fr-BE" smtClean="0"/>
              <a:pPr/>
              <a:t>14</a:t>
            </a:fld>
            <a:endParaRPr lang="fr-B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Thierry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3B4CB-62C0-403C-A5F3-3E9BF5473044}" type="slidenum">
              <a:rPr lang="fr-BE" smtClean="0"/>
              <a:pPr/>
              <a:t>15</a:t>
            </a:fld>
            <a:endParaRPr lang="fr-B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Jessica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3B4CB-62C0-403C-A5F3-3E9BF5473044}" type="slidenum">
              <a:rPr lang="fr-BE" smtClean="0"/>
              <a:pPr/>
              <a:t>16</a:t>
            </a:fld>
            <a:endParaRPr lang="fr-B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Jessica </a:t>
            </a:r>
          </a:p>
          <a:p>
            <a:r>
              <a:rPr lang="fr-BE" dirty="0" smtClean="0"/>
              <a:t>EC Diagnostic </a:t>
            </a:r>
            <a:r>
              <a:rPr lang="fr-BE" dirty="0" err="1" smtClean="0"/>
              <a:t>approach</a:t>
            </a:r>
            <a:r>
              <a:rPr lang="fr-BE" dirty="0" smtClean="0"/>
              <a:t> – </a:t>
            </a:r>
            <a:r>
              <a:rPr lang="fr-BE" dirty="0" err="1" smtClean="0"/>
              <a:t>Stomach</a:t>
            </a:r>
            <a:r>
              <a:rPr lang="fr-BE" dirty="0" smtClean="0"/>
              <a:t> tube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3B4CB-62C0-403C-A5F3-3E9BF5473044}" type="slidenum">
              <a:rPr lang="fr-BE" smtClean="0"/>
              <a:pPr/>
              <a:t>17</a:t>
            </a:fld>
            <a:endParaRPr lang="fr-B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Thierry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3B4CB-62C0-403C-A5F3-3E9BF5473044}" type="slidenum">
              <a:rPr lang="fr-BE" smtClean="0"/>
              <a:pPr/>
              <a:t>18</a:t>
            </a:fld>
            <a:endParaRPr lang="fr-B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Jessica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3B4CB-62C0-403C-A5F3-3E9BF5473044}" type="slidenum">
              <a:rPr lang="fr-BE" smtClean="0"/>
              <a:pPr/>
              <a:t>19</a:t>
            </a:fld>
            <a:endParaRPr lang="fr-B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Thierry</a:t>
            </a:r>
          </a:p>
          <a:p>
            <a:endParaRPr lang="fr-BE" dirty="0" smtClean="0"/>
          </a:p>
          <a:p>
            <a:r>
              <a:rPr lang="fr-BE" dirty="0" smtClean="0"/>
              <a:t>Peut-être rajouter dans</a:t>
            </a:r>
            <a:r>
              <a:rPr lang="fr-BE" baseline="0" dirty="0" smtClean="0"/>
              <a:t> stabilité de ration, pas de changement brusque (humide sec…)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3B4CB-62C0-403C-A5F3-3E9BF5473044}" type="slidenum">
              <a:rPr lang="fr-BE" smtClean="0"/>
              <a:pPr/>
              <a:t>20</a:t>
            </a:fld>
            <a:endParaRPr lang="fr-B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Thierry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3B4CB-62C0-403C-A5F3-3E9BF5473044}" type="slidenum">
              <a:rPr lang="fr-BE" smtClean="0"/>
              <a:pPr/>
              <a:t>2</a:t>
            </a:fld>
            <a:endParaRPr lang="fr-B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dirty="0" smtClean="0"/>
              <a:t>Thierry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dirty="0" smtClean="0"/>
              <a:t>GOC : Abdominal </a:t>
            </a:r>
            <a:r>
              <a:rPr lang="fr-BE" dirty="0" err="1" smtClean="0"/>
              <a:t>anatomy</a:t>
            </a:r>
            <a:endParaRPr lang="fr-BE" dirty="0" smtClean="0"/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3B4CB-62C0-403C-A5F3-3E9BF5473044}" type="slidenum">
              <a:rPr lang="fr-BE" smtClean="0"/>
              <a:pPr/>
              <a:t>3</a:t>
            </a:fld>
            <a:endParaRPr lang="fr-B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sz="2400" dirty="0" smtClean="0"/>
              <a:t>Jessica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sz="2400" dirty="0" smtClean="0"/>
              <a:t>EC – Diagnostic </a:t>
            </a:r>
            <a:r>
              <a:rPr lang="fr-BE" sz="2400" dirty="0" err="1" smtClean="0"/>
              <a:t>approach</a:t>
            </a:r>
            <a:r>
              <a:rPr lang="fr-BE" sz="2400" dirty="0" smtClean="0"/>
              <a:t> – Rectal </a:t>
            </a:r>
            <a:r>
              <a:rPr lang="fr-BE" sz="2400" dirty="0" err="1" smtClean="0"/>
              <a:t>Examination</a:t>
            </a:r>
            <a:r>
              <a:rPr lang="fr-BE" sz="2400" dirty="0" smtClean="0"/>
              <a:t> Après !!</a:t>
            </a:r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3B4CB-62C0-403C-A5F3-3E9BF5473044}" type="slidenum">
              <a:rPr lang="fr-BE" smtClean="0"/>
              <a:pPr/>
              <a:t>4</a:t>
            </a:fld>
            <a:endParaRPr lang="fr-B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dirty="0" smtClean="0"/>
              <a:t>Jessica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dirty="0" smtClean="0"/>
              <a:t>OGC : Diagnostic </a:t>
            </a:r>
            <a:r>
              <a:rPr lang="fr-BE" dirty="0" err="1" smtClean="0"/>
              <a:t>approach</a:t>
            </a:r>
            <a:r>
              <a:rPr lang="fr-BE" dirty="0" smtClean="0"/>
              <a:t> APRES</a:t>
            </a:r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3B4CB-62C0-403C-A5F3-3E9BF5473044}" type="slidenum">
              <a:rPr lang="fr-BE" smtClean="0"/>
              <a:pPr/>
              <a:t>5</a:t>
            </a:fld>
            <a:endParaRPr lang="fr-B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sz="2400" baseline="0" dirty="0" smtClean="0"/>
              <a:t>Thierry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sz="2400" baseline="0" dirty="0" smtClean="0"/>
              <a:t>EC – Diagnostic  </a:t>
            </a:r>
            <a:r>
              <a:rPr lang="fr-BE" sz="2400" baseline="0" dirty="0" err="1" smtClean="0"/>
              <a:t>Approach</a:t>
            </a:r>
            <a:r>
              <a:rPr lang="fr-BE" sz="2400" baseline="0" dirty="0" smtClean="0"/>
              <a:t> – </a:t>
            </a:r>
            <a:r>
              <a:rPr lang="fr-BE" sz="2400" baseline="0" dirty="0" err="1" smtClean="0"/>
              <a:t>Examination</a:t>
            </a:r>
            <a:r>
              <a:rPr lang="fr-BE" sz="2400" baseline="0" dirty="0" smtClean="0"/>
              <a:t> APRES</a:t>
            </a:r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3B4CB-62C0-403C-A5F3-3E9BF5473044}" type="slidenum">
              <a:rPr lang="fr-BE" smtClean="0"/>
              <a:pPr/>
              <a:t>6</a:t>
            </a:fld>
            <a:endParaRPr lang="fr-B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dirty="0" smtClean="0"/>
              <a:t>Thierry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dirty="0" smtClean="0"/>
              <a:t>EC – </a:t>
            </a:r>
            <a:r>
              <a:rPr lang="fr-BE" dirty="0" err="1" smtClean="0"/>
              <a:t>Categories</a:t>
            </a:r>
            <a:r>
              <a:rPr lang="fr-BE" dirty="0" smtClean="0"/>
              <a:t> of </a:t>
            </a:r>
            <a:r>
              <a:rPr lang="fr-BE" dirty="0" err="1" smtClean="0"/>
              <a:t>diseases</a:t>
            </a:r>
            <a:r>
              <a:rPr lang="fr-BE" dirty="0" smtClean="0"/>
              <a:t> AVANT</a:t>
            </a:r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3B4CB-62C0-403C-A5F3-3E9BF5473044}" type="slidenum">
              <a:rPr lang="fr-BE" smtClean="0"/>
              <a:pPr/>
              <a:t>7</a:t>
            </a:fld>
            <a:endParaRPr lang="fr-B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dirty="0" smtClean="0"/>
              <a:t>Thierry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dirty="0" smtClean="0"/>
              <a:t>EC – </a:t>
            </a:r>
            <a:r>
              <a:rPr lang="fr-BE" dirty="0" err="1" smtClean="0"/>
              <a:t>Categories</a:t>
            </a:r>
            <a:r>
              <a:rPr lang="fr-BE" dirty="0" smtClean="0"/>
              <a:t> of </a:t>
            </a:r>
            <a:r>
              <a:rPr lang="fr-BE" dirty="0" err="1" smtClean="0"/>
              <a:t>diseases</a:t>
            </a:r>
            <a:endParaRPr lang="fr-BE" dirty="0" smtClean="0"/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3B4CB-62C0-403C-A5F3-3E9BF5473044}" type="slidenum">
              <a:rPr lang="fr-BE" smtClean="0"/>
              <a:pPr/>
              <a:t>8</a:t>
            </a:fld>
            <a:endParaRPr lang="fr-B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dirty="0" smtClean="0"/>
              <a:t>Jessica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dirty="0" smtClean="0"/>
              <a:t>EC – </a:t>
            </a:r>
            <a:r>
              <a:rPr lang="fr-BE" dirty="0" err="1" smtClean="0"/>
              <a:t>Categories</a:t>
            </a:r>
            <a:r>
              <a:rPr lang="fr-BE" dirty="0" smtClean="0"/>
              <a:t> of </a:t>
            </a:r>
            <a:r>
              <a:rPr lang="fr-BE" dirty="0" err="1" smtClean="0"/>
              <a:t>diseases</a:t>
            </a:r>
            <a:r>
              <a:rPr lang="fr-BE" dirty="0" smtClean="0"/>
              <a:t>  BUSCOPAN</a:t>
            </a:r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913B4CB-62C0-403C-A5F3-3E9BF5473044}" type="slidenum">
              <a:rPr lang="fr-BE" smtClean="0"/>
              <a:pPr/>
              <a:t>9</a:t>
            </a:fld>
            <a:endParaRPr lang="fr-B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ndir un rectangle avec un coin diagonal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E2D5E456-CBD0-449D-8C5E-A2D93D84FD0D}" type="datetime1">
              <a:rPr lang="fr-BE" smtClean="0"/>
              <a:pPr/>
              <a:t>30/10/2012</a:t>
            </a:fld>
            <a:endParaRPr lang="fr-BE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7447A16-9B1E-48E3-BB6C-55878C48D92A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D5440A2-B798-43B0-8263-5BA6179CCCBF}" type="datetime1">
              <a:rPr lang="fr-BE" smtClean="0"/>
              <a:pPr/>
              <a:t>30/10/2012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447A16-9B1E-48E3-BB6C-55878C48D92A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AE15ED-17D3-4190-9E1E-1B888DCB9E56}" type="datetime1">
              <a:rPr lang="fr-BE" smtClean="0"/>
              <a:pPr/>
              <a:t>30/10/2012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447A16-9B1E-48E3-BB6C-55878C48D92A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dirty="0" smtClean="0"/>
              <a:t>Cliquez pour modifier le style du titre</a:t>
            </a:r>
            <a:endParaRPr kumimoji="0"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1972AA-9A78-4966-9B09-05BB9CF8963D}" type="datetime1">
              <a:rPr lang="fr-BE" smtClean="0"/>
              <a:pPr/>
              <a:t>30/10/2012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447A16-9B1E-48E3-BB6C-55878C48D92A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D5B20395-322A-4C7D-AD4A-A0FEB3C167C4}" type="datetime1">
              <a:rPr lang="fr-BE" smtClean="0"/>
              <a:pPr/>
              <a:t>30/10/2012</a:t>
            </a:fld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7447A16-9B1E-48E3-BB6C-55878C48D92A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BD4C91-14A0-4629-8730-B64B645B2D43}" type="datetime1">
              <a:rPr lang="fr-BE" smtClean="0"/>
              <a:pPr/>
              <a:t>30/10/2012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7447A16-9B1E-48E3-BB6C-55878C48D92A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9B06302-0AA6-4205-8CDB-82782B0A7D5F}" type="datetime1">
              <a:rPr lang="fr-BE" smtClean="0"/>
              <a:pPr/>
              <a:t>30/10/2012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A7447A16-9B1E-48E3-BB6C-55878C48D92A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A8D1766-1080-4030-A884-310A59D1B044}" type="datetime1">
              <a:rPr lang="fr-BE" smtClean="0"/>
              <a:pPr/>
              <a:t>30/10/2012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447A16-9B1E-48E3-BB6C-55878C48D92A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50AAE31-2044-42D5-A7DD-104726DB9A21}" type="datetime1">
              <a:rPr lang="fr-BE" smtClean="0"/>
              <a:pPr/>
              <a:t>30/10/2012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7447A16-9B1E-48E3-BB6C-55878C48D92A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B579457B-4249-4378-A6AF-D6C4599EBCEE}" type="datetime1">
              <a:rPr lang="fr-BE" smtClean="0"/>
              <a:pPr/>
              <a:t>30/10/2012</a:t>
            </a:fld>
            <a:endParaRPr lang="fr-BE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7447A16-9B1E-48E3-BB6C-55878C48D92A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fr-B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3" name="Espace réservé pour une image 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fr-FR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FD0FAF2F-4D66-4630-BDCC-9B6A16E4DACD}" type="datetime1">
              <a:rPr lang="fr-BE" smtClean="0"/>
              <a:pPr/>
              <a:t>30/10/2012</a:t>
            </a:fld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A7447A16-9B1E-48E3-BB6C-55878C48D92A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ndir un rectangle avec un coin diagonal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fr-BE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7EAB473D-9529-4619-A1F0-D1BE055181E8}" type="datetime1">
              <a:rPr lang="fr-BE" smtClean="0"/>
              <a:pPr/>
              <a:t>30/10/2012</a:t>
            </a:fld>
            <a:endParaRPr lang="fr-BE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A7447A16-9B1E-48E3-BB6C-55878C48D92A}" type="slidenum">
              <a:rPr lang="fr-BE" smtClean="0"/>
              <a:pPr/>
              <a:t>‹N°›</a:t>
            </a:fld>
            <a:endParaRPr lang="fr-BE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dirty="0" smtClean="0"/>
              <a:t>Les coliques… trucs et astuces</a:t>
            </a:r>
            <a:endParaRPr lang="fr-BE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Dr Jessica Letenre</a:t>
            </a:r>
          </a:p>
          <a:p>
            <a:r>
              <a:rPr lang="fr-BE" dirty="0" smtClean="0"/>
              <a:t>Dr Thierry Eeckhout</a:t>
            </a:r>
          </a:p>
          <a:p>
            <a:r>
              <a:rPr lang="fr-BE" dirty="0" smtClean="0"/>
              <a:t>30 octobre 2012</a:t>
            </a:r>
          </a:p>
        </p:txBody>
      </p:sp>
      <p:pic>
        <p:nvPicPr>
          <p:cNvPr id="4" name="Image 3" descr="Logo Equivet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3717032"/>
            <a:ext cx="2231136" cy="2968752"/>
          </a:xfrm>
          <a:prstGeom prst="rect">
            <a:avLst/>
          </a:prstGeom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447A16-9B1E-48E3-BB6C-55878C48D92A}" type="slidenum">
              <a:rPr lang="fr-BE" smtClean="0"/>
              <a:pPr/>
              <a:t>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Quelques types de coliques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Déplacement – Torsion – Invagination</a:t>
            </a:r>
          </a:p>
          <a:p>
            <a:pPr lvl="1"/>
            <a:r>
              <a:rPr lang="fr-BE" dirty="0" smtClean="0">
                <a:solidFill>
                  <a:srgbClr val="FFC000"/>
                </a:solidFill>
              </a:rPr>
              <a:t>Rares !</a:t>
            </a:r>
          </a:p>
          <a:p>
            <a:pPr lvl="1"/>
            <a:r>
              <a:rPr lang="fr-BE" dirty="0" smtClean="0">
                <a:solidFill>
                  <a:srgbClr val="FFC000"/>
                </a:solidFill>
              </a:rPr>
              <a:t>Gravité extrême </a:t>
            </a:r>
            <a:r>
              <a:rPr lang="fr-BE" dirty="0" smtClean="0"/>
              <a:t>nécessite une </a:t>
            </a:r>
            <a:r>
              <a:rPr lang="fr-BE" dirty="0" smtClean="0">
                <a:solidFill>
                  <a:srgbClr val="FFC000"/>
                </a:solidFill>
              </a:rPr>
              <a:t>chirurgie</a:t>
            </a:r>
            <a:r>
              <a:rPr lang="fr-BE" dirty="0" smtClean="0"/>
              <a:t> sous peine de voir une nécrose de l’intestin s’installer</a:t>
            </a:r>
          </a:p>
          <a:p>
            <a:pPr lvl="1"/>
            <a:r>
              <a:rPr lang="fr-BE" dirty="0" smtClean="0"/>
              <a:t>Plusieurs sites possibles </a:t>
            </a:r>
          </a:p>
          <a:p>
            <a:pPr lvl="2"/>
            <a:r>
              <a:rPr lang="fr-BE" dirty="0" smtClean="0"/>
              <a:t>Gros intestin</a:t>
            </a:r>
          </a:p>
          <a:p>
            <a:pPr lvl="2"/>
            <a:r>
              <a:rPr lang="fr-BE" dirty="0" smtClean="0"/>
              <a:t>Intestin grêle</a:t>
            </a:r>
          </a:p>
          <a:p>
            <a:pPr lvl="2"/>
            <a:r>
              <a:rPr lang="fr-BE" dirty="0" smtClean="0"/>
              <a:t>Hernie inguinale</a:t>
            </a:r>
          </a:p>
          <a:p>
            <a:pPr lvl="2"/>
            <a:r>
              <a:rPr lang="fr-BE" dirty="0" smtClean="0"/>
              <a:t>Hernie ombilicale compliquée</a:t>
            </a:r>
          </a:p>
          <a:p>
            <a:pPr>
              <a:buNone/>
            </a:pP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47A16-9B1E-48E3-BB6C-55878C48D92A}" type="slidenum">
              <a:rPr lang="fr-BE" smtClean="0"/>
              <a:pPr/>
              <a:t>10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Quelques types de coliques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Ulcération</a:t>
            </a:r>
          </a:p>
          <a:p>
            <a:pPr lvl="1"/>
            <a:r>
              <a:rPr lang="fr-BE" dirty="0" smtClean="0"/>
              <a:t>Gastrique</a:t>
            </a:r>
          </a:p>
          <a:p>
            <a:pPr lvl="1"/>
            <a:r>
              <a:rPr lang="fr-BE" dirty="0" smtClean="0"/>
              <a:t>Parasitaire</a:t>
            </a:r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47A16-9B1E-48E3-BB6C-55878C48D92A}" type="slidenum">
              <a:rPr lang="fr-BE" smtClean="0"/>
              <a:pPr/>
              <a:t>11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Quelques types de coliques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Obstruction d’œsophage</a:t>
            </a:r>
          </a:p>
          <a:p>
            <a:pPr lvl="1"/>
            <a:r>
              <a:rPr lang="fr-BE" dirty="0" smtClean="0"/>
              <a:t>Pulpes sèches</a:t>
            </a:r>
          </a:p>
          <a:p>
            <a:pPr lvl="1"/>
            <a:r>
              <a:rPr lang="fr-BE" dirty="0" smtClean="0"/>
              <a:t>Pommes, carottes…</a:t>
            </a:r>
          </a:p>
          <a:p>
            <a:pPr lvl="1"/>
            <a:r>
              <a:rPr lang="fr-BE" dirty="0" smtClean="0"/>
              <a:t>Cheval « glouton »</a:t>
            </a:r>
          </a:p>
          <a:p>
            <a:pPr lvl="1"/>
            <a:r>
              <a:rPr lang="fr-BE" dirty="0" smtClean="0">
                <a:solidFill>
                  <a:srgbClr val="FFC000"/>
                </a:solidFill>
              </a:rPr>
              <a:t>Problème de dents</a:t>
            </a:r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47A16-9B1E-48E3-BB6C-55878C48D92A}" type="slidenum">
              <a:rPr lang="fr-BE" smtClean="0"/>
              <a:pPr/>
              <a:t>12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Questions/Réponses</a:t>
            </a:r>
            <a:endParaRPr lang="fr-BE" dirty="0"/>
          </a:p>
        </p:txBody>
      </p:sp>
      <p:pic>
        <p:nvPicPr>
          <p:cNvPr id="5" name="Espace réservé du contenu 4" descr="Pain-surprise-detai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32000" y="2594769"/>
            <a:ext cx="5080000" cy="2628900"/>
          </a:xfr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47A16-9B1E-48E3-BB6C-55878C48D92A}" type="slidenum">
              <a:rPr lang="fr-BE" smtClean="0"/>
              <a:pPr/>
              <a:t>13</a:t>
            </a:fld>
            <a:endParaRPr lang="fr-BE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Quand appeler le véto ?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Appeler </a:t>
            </a:r>
            <a:r>
              <a:rPr lang="fr-BE" dirty="0" smtClean="0">
                <a:solidFill>
                  <a:srgbClr val="FFC000"/>
                </a:solidFill>
              </a:rPr>
              <a:t>rapidement</a:t>
            </a:r>
            <a:r>
              <a:rPr lang="fr-BE" dirty="0" smtClean="0"/>
              <a:t> , même si il n’est </a:t>
            </a:r>
            <a:r>
              <a:rPr lang="fr-BE" dirty="0" smtClean="0">
                <a:solidFill>
                  <a:srgbClr val="FFC000"/>
                </a:solidFill>
              </a:rPr>
              <a:t>pas indispensable de passer</a:t>
            </a:r>
          </a:p>
          <a:p>
            <a:r>
              <a:rPr lang="fr-BE" i="1" dirty="0" smtClean="0">
                <a:solidFill>
                  <a:srgbClr val="FFC000"/>
                </a:solidFill>
              </a:rPr>
              <a:t>Avant</a:t>
            </a:r>
            <a:r>
              <a:rPr lang="fr-BE" dirty="0" smtClean="0"/>
              <a:t> de téléphoner :</a:t>
            </a:r>
          </a:p>
          <a:p>
            <a:pPr lvl="1"/>
            <a:r>
              <a:rPr lang="fr-BE" dirty="0" smtClean="0">
                <a:solidFill>
                  <a:srgbClr val="FFC000"/>
                </a:solidFill>
              </a:rPr>
              <a:t>Observer</a:t>
            </a:r>
            <a:r>
              <a:rPr lang="fr-BE" dirty="0" smtClean="0"/>
              <a:t> le cheval</a:t>
            </a:r>
          </a:p>
          <a:p>
            <a:pPr lvl="1"/>
            <a:r>
              <a:rPr lang="fr-BE" dirty="0" smtClean="0"/>
              <a:t>Prendre sa </a:t>
            </a:r>
            <a:r>
              <a:rPr lang="fr-BE" dirty="0" smtClean="0">
                <a:solidFill>
                  <a:srgbClr val="FFC000"/>
                </a:solidFill>
              </a:rPr>
              <a:t>fréquence cardiaque</a:t>
            </a:r>
          </a:p>
          <a:p>
            <a:pPr lvl="1"/>
            <a:r>
              <a:rPr lang="fr-BE" dirty="0" smtClean="0"/>
              <a:t>Regarder ses </a:t>
            </a:r>
            <a:r>
              <a:rPr lang="fr-BE" dirty="0" smtClean="0">
                <a:solidFill>
                  <a:srgbClr val="FFC000"/>
                </a:solidFill>
              </a:rPr>
              <a:t>muqueuses</a:t>
            </a:r>
          </a:p>
          <a:p>
            <a:pPr lvl="1"/>
            <a:r>
              <a:rPr lang="fr-BE" dirty="0" smtClean="0"/>
              <a:t>Prendre le </a:t>
            </a:r>
            <a:r>
              <a:rPr lang="fr-BE" dirty="0" smtClean="0">
                <a:solidFill>
                  <a:srgbClr val="FFC000"/>
                </a:solidFill>
              </a:rPr>
              <a:t>TRC</a:t>
            </a:r>
            <a:r>
              <a:rPr lang="fr-BE" dirty="0" smtClean="0"/>
              <a:t> (temps de remplissage capillaire)</a:t>
            </a:r>
          </a:p>
          <a:p>
            <a:pPr lvl="1"/>
            <a:r>
              <a:rPr lang="fr-BE" dirty="0" smtClean="0"/>
              <a:t>Evaluer sa </a:t>
            </a:r>
            <a:r>
              <a:rPr lang="fr-BE" dirty="0" smtClean="0">
                <a:solidFill>
                  <a:srgbClr val="FFC000"/>
                </a:solidFill>
              </a:rPr>
              <a:t>déshydratation</a:t>
            </a:r>
            <a:r>
              <a:rPr lang="fr-BE" dirty="0" smtClean="0"/>
              <a:t> (pli de peau)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47A16-9B1E-48E3-BB6C-55878C48D92A}" type="slidenum">
              <a:rPr lang="fr-BE" smtClean="0"/>
              <a:pPr/>
              <a:t>14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Que lui dire ?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BE" dirty="0" smtClean="0"/>
              <a:t>Lui faire </a:t>
            </a:r>
            <a:r>
              <a:rPr lang="fr-BE" dirty="0" smtClean="0">
                <a:solidFill>
                  <a:srgbClr val="FFC000"/>
                </a:solidFill>
              </a:rPr>
              <a:t>l’historique</a:t>
            </a:r>
            <a:r>
              <a:rPr lang="fr-BE" dirty="0" smtClean="0"/>
              <a:t> :</a:t>
            </a:r>
          </a:p>
          <a:p>
            <a:pPr lvl="1"/>
            <a:endParaRPr lang="fr-BE" dirty="0" smtClean="0"/>
          </a:p>
          <a:p>
            <a:pPr lvl="1"/>
            <a:r>
              <a:rPr lang="fr-BE" dirty="0" smtClean="0"/>
              <a:t>Quel est son régime et mode de vie</a:t>
            </a:r>
          </a:p>
          <a:p>
            <a:pPr lvl="1"/>
            <a:r>
              <a:rPr lang="fr-BE" dirty="0" smtClean="0"/>
              <a:t>Quantité et heure du dernier crottin</a:t>
            </a:r>
          </a:p>
          <a:p>
            <a:pPr lvl="1"/>
            <a:r>
              <a:rPr lang="fr-BE" dirty="0" smtClean="0"/>
              <a:t>Quantité et heure du dernier repas</a:t>
            </a:r>
          </a:p>
          <a:p>
            <a:pPr lvl="1"/>
            <a:r>
              <a:rPr lang="fr-BE" dirty="0" smtClean="0"/>
              <a:t>Heure de début de colique</a:t>
            </a:r>
          </a:p>
          <a:p>
            <a:pPr lvl="1"/>
            <a:r>
              <a:rPr lang="fr-BE" dirty="0" smtClean="0"/>
              <a:t>Evacuation de gaz ?</a:t>
            </a:r>
          </a:p>
          <a:p>
            <a:endParaRPr lang="fr-BE" dirty="0" smtClean="0"/>
          </a:p>
          <a:p>
            <a:r>
              <a:rPr lang="fr-BE" dirty="0" smtClean="0"/>
              <a:t>Décrire les </a:t>
            </a:r>
            <a:r>
              <a:rPr lang="fr-BE" dirty="0" smtClean="0">
                <a:solidFill>
                  <a:srgbClr val="FFC000"/>
                </a:solidFill>
              </a:rPr>
              <a:t>symptômes actuels</a:t>
            </a:r>
            <a:r>
              <a:rPr lang="fr-BE" dirty="0" smtClean="0">
                <a:solidFill>
                  <a:srgbClr val="FF0000"/>
                </a:solidFill>
              </a:rPr>
              <a:t> </a:t>
            </a:r>
            <a:r>
              <a:rPr lang="fr-BE" dirty="0" smtClean="0"/>
              <a:t>:</a:t>
            </a:r>
          </a:p>
          <a:p>
            <a:endParaRPr lang="fr-BE" dirty="0" smtClean="0"/>
          </a:p>
          <a:p>
            <a:pPr lvl="1"/>
            <a:r>
              <a:rPr lang="fr-BE" dirty="0" smtClean="0"/>
              <a:t>Décrire son attitude et ses mouvements</a:t>
            </a:r>
          </a:p>
          <a:p>
            <a:pPr lvl="1"/>
            <a:r>
              <a:rPr lang="fr-BE" dirty="0" smtClean="0"/>
              <a:t>Fréquence cardiaque au repos</a:t>
            </a:r>
          </a:p>
          <a:p>
            <a:pPr lvl="1"/>
            <a:r>
              <a:rPr lang="fr-BE" dirty="0" smtClean="0"/>
              <a:t>Couleur des muqueuses</a:t>
            </a:r>
          </a:p>
          <a:p>
            <a:pPr lvl="1"/>
            <a:r>
              <a:rPr lang="fr-BE" dirty="0" smtClean="0"/>
              <a:t>Temps de remplissage capillaire</a:t>
            </a:r>
          </a:p>
          <a:p>
            <a:pPr lvl="1"/>
            <a:r>
              <a:rPr lang="fr-BE" dirty="0" smtClean="0"/>
              <a:t>Déshydratation (pli de peau)</a:t>
            </a:r>
          </a:p>
          <a:p>
            <a:pPr lvl="1"/>
            <a:endParaRPr lang="fr-BE" dirty="0" smtClean="0"/>
          </a:p>
          <a:p>
            <a:pPr lvl="1">
              <a:buNone/>
            </a:pP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47A16-9B1E-48E3-BB6C-55878C48D92A}" type="slidenum">
              <a:rPr lang="fr-BE" smtClean="0"/>
              <a:pPr/>
              <a:t>15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Que faire ?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Présenter régulièrement de </a:t>
            </a:r>
            <a:r>
              <a:rPr lang="fr-BE" dirty="0" smtClean="0">
                <a:solidFill>
                  <a:srgbClr val="FFC000"/>
                </a:solidFill>
              </a:rPr>
              <a:t>l’eau</a:t>
            </a:r>
          </a:p>
          <a:p>
            <a:r>
              <a:rPr lang="fr-BE" dirty="0" smtClean="0">
                <a:solidFill>
                  <a:srgbClr val="FFC000"/>
                </a:solidFill>
              </a:rPr>
              <a:t>Eviter</a:t>
            </a:r>
            <a:r>
              <a:rPr lang="fr-BE" dirty="0" smtClean="0"/>
              <a:t> à tout prix que le cheval ne se </a:t>
            </a:r>
            <a:r>
              <a:rPr lang="fr-BE" dirty="0" smtClean="0">
                <a:solidFill>
                  <a:srgbClr val="FFC000"/>
                </a:solidFill>
              </a:rPr>
              <a:t>blesse</a:t>
            </a:r>
          </a:p>
          <a:p>
            <a:r>
              <a:rPr lang="fr-BE" dirty="0" smtClean="0">
                <a:solidFill>
                  <a:srgbClr val="FFC000"/>
                </a:solidFill>
              </a:rPr>
              <a:t>Eviter</a:t>
            </a:r>
            <a:r>
              <a:rPr lang="fr-BE" dirty="0" smtClean="0"/>
              <a:t> que le cheval ne se </a:t>
            </a:r>
            <a:r>
              <a:rPr lang="fr-BE" dirty="0" smtClean="0">
                <a:solidFill>
                  <a:srgbClr val="FFC000"/>
                </a:solidFill>
              </a:rPr>
              <a:t>roule</a:t>
            </a:r>
            <a:r>
              <a:rPr lang="fr-BE" dirty="0" smtClean="0"/>
              <a:t> car il peut se provoquer une torsion</a:t>
            </a:r>
          </a:p>
          <a:p>
            <a:r>
              <a:rPr lang="fr-BE" dirty="0" smtClean="0">
                <a:solidFill>
                  <a:srgbClr val="FFC000"/>
                </a:solidFill>
              </a:rPr>
              <a:t>Le promener 15 minutes toutes les heures (suivant avis du véto)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47A16-9B1E-48E3-BB6C-55878C48D92A}" type="slidenum">
              <a:rPr lang="fr-BE" smtClean="0"/>
              <a:pPr/>
              <a:t>16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A ne PAS faire !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>
                <a:solidFill>
                  <a:srgbClr val="FFC000"/>
                </a:solidFill>
              </a:rPr>
              <a:t>Ne pas nourrir </a:t>
            </a:r>
            <a:r>
              <a:rPr lang="fr-BE" dirty="0" smtClean="0"/>
              <a:t>le cheval</a:t>
            </a:r>
          </a:p>
          <a:p>
            <a:r>
              <a:rPr lang="fr-BE" dirty="0" smtClean="0">
                <a:solidFill>
                  <a:srgbClr val="FFC000"/>
                </a:solidFill>
              </a:rPr>
              <a:t>Ne pas épuiser </a:t>
            </a:r>
            <a:r>
              <a:rPr lang="fr-BE" dirty="0" smtClean="0"/>
              <a:t>le cheval !</a:t>
            </a:r>
          </a:p>
          <a:p>
            <a:r>
              <a:rPr lang="fr-BE" dirty="0" smtClean="0">
                <a:solidFill>
                  <a:srgbClr val="FFC000"/>
                </a:solidFill>
              </a:rPr>
              <a:t>Ne pas administrer </a:t>
            </a:r>
            <a:r>
              <a:rPr lang="fr-BE" dirty="0" smtClean="0"/>
              <a:t>de médicaments qui peuvent masquer l’aggravation ou arrêter le transit</a:t>
            </a:r>
          </a:p>
          <a:p>
            <a:r>
              <a:rPr lang="fr-BE" dirty="0" smtClean="0">
                <a:solidFill>
                  <a:srgbClr val="FFC000"/>
                </a:solidFill>
              </a:rPr>
              <a:t>Ne pas le sonder soi-même </a:t>
            </a:r>
            <a:r>
              <a:rPr lang="fr-BE" dirty="0" smtClean="0"/>
              <a:t>!!! </a:t>
            </a:r>
          </a:p>
          <a:p>
            <a:pPr>
              <a:buNone/>
            </a:pPr>
            <a:endParaRPr lang="fr-BE" dirty="0" smtClean="0"/>
          </a:p>
          <a:p>
            <a:pPr>
              <a:buNone/>
            </a:pP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47A16-9B1E-48E3-BB6C-55878C48D92A}" type="slidenum">
              <a:rPr lang="fr-BE" smtClean="0"/>
              <a:pPr/>
              <a:t>17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 smtClean="0"/>
              <a:t>Valeurs normales chez le cheval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T° Adulte : 37° - 38° (38,5° le soir) </a:t>
            </a:r>
          </a:p>
          <a:p>
            <a:r>
              <a:rPr lang="fr-BE" dirty="0" smtClean="0"/>
              <a:t>T° Poulain : 37,5° - 39°</a:t>
            </a:r>
          </a:p>
          <a:p>
            <a:r>
              <a:rPr lang="fr-BE" dirty="0" smtClean="0"/>
              <a:t>Fréquence cardiaque AU REPOS : 28-48/min (Poulain : 60-100/min)</a:t>
            </a:r>
          </a:p>
          <a:p>
            <a:r>
              <a:rPr lang="fr-BE" dirty="0" smtClean="0"/>
              <a:t>Fréquence </a:t>
            </a:r>
            <a:r>
              <a:rPr lang="fr-BE" dirty="0" err="1" smtClean="0"/>
              <a:t>respi</a:t>
            </a:r>
            <a:r>
              <a:rPr lang="fr-BE" dirty="0" smtClean="0"/>
              <a:t> adulte : 10-20/minute (Poulain : 30-40/minute)</a:t>
            </a:r>
          </a:p>
          <a:p>
            <a:r>
              <a:rPr lang="fr-BE" dirty="0" smtClean="0"/>
              <a:t>Gencives : roses</a:t>
            </a:r>
          </a:p>
          <a:p>
            <a:r>
              <a:rPr lang="fr-BE" dirty="0" smtClean="0"/>
              <a:t>TRC &lt; 2 secondes</a:t>
            </a:r>
          </a:p>
          <a:p>
            <a:r>
              <a:rPr lang="fr-BE" dirty="0" smtClean="0"/>
              <a:t>Pli de peau : &lt; 2 secondes</a:t>
            </a: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47A16-9B1E-48E3-BB6C-55878C48D92A}" type="slidenum">
              <a:rPr lang="fr-BE" smtClean="0"/>
              <a:pPr/>
              <a:t>18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 smtClean="0"/>
              <a:t>Coliques chez le poulain nouveau-né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BE" dirty="0" smtClean="0"/>
              <a:t>Rétention du méconium : 24 premières heures</a:t>
            </a:r>
          </a:p>
          <a:p>
            <a:pPr lvl="1"/>
            <a:r>
              <a:rPr lang="fr-BE" dirty="0" smtClean="0"/>
              <a:t>Basse : + fréquente : lavements</a:t>
            </a:r>
          </a:p>
          <a:p>
            <a:pPr lvl="1"/>
            <a:r>
              <a:rPr lang="fr-BE" dirty="0" smtClean="0"/>
              <a:t>CF : paraffine + lavement</a:t>
            </a:r>
          </a:p>
          <a:p>
            <a:pPr lvl="1"/>
            <a:r>
              <a:rPr lang="fr-BE" dirty="0" smtClean="0"/>
              <a:t>CR : paraffine + </a:t>
            </a:r>
            <a:r>
              <a:rPr lang="fr-BE" dirty="0" err="1" smtClean="0"/>
              <a:t>baxter</a:t>
            </a:r>
            <a:endParaRPr lang="fr-BE" dirty="0" smtClean="0"/>
          </a:p>
          <a:p>
            <a:r>
              <a:rPr lang="fr-BE" dirty="0" smtClean="0"/>
              <a:t>Rupture de la vessie : vers 72 heures</a:t>
            </a:r>
          </a:p>
          <a:p>
            <a:pPr lvl="1"/>
            <a:r>
              <a:rPr lang="fr-BE" dirty="0" smtClean="0"/>
              <a:t>Effort de miction</a:t>
            </a:r>
          </a:p>
          <a:p>
            <a:pPr lvl="1"/>
            <a:r>
              <a:rPr lang="fr-BE" dirty="0" smtClean="0"/>
              <a:t>Distension abdominale</a:t>
            </a:r>
          </a:p>
          <a:p>
            <a:pPr lvl="1"/>
            <a:r>
              <a:rPr lang="fr-BE" dirty="0" smtClean="0"/>
              <a:t>Colique</a:t>
            </a:r>
          </a:p>
          <a:p>
            <a:pPr lvl="1"/>
            <a:r>
              <a:rPr lang="fr-BE" dirty="0" smtClean="0"/>
              <a:t>Hypothermie</a:t>
            </a:r>
          </a:p>
          <a:p>
            <a:r>
              <a:rPr lang="fr-BE" dirty="0" smtClean="0"/>
              <a:t>Ictère hémolytique</a:t>
            </a:r>
          </a:p>
          <a:p>
            <a:pPr lvl="1"/>
            <a:r>
              <a:rPr lang="fr-BE" dirty="0" smtClean="0"/>
              <a:t>Suraigu : mort</a:t>
            </a:r>
          </a:p>
          <a:p>
            <a:pPr lvl="1"/>
            <a:r>
              <a:rPr lang="fr-BE" dirty="0" smtClean="0"/>
              <a:t>Aigu : faiblesse ictère </a:t>
            </a:r>
          </a:p>
          <a:p>
            <a:pPr lvl="1"/>
            <a:r>
              <a:rPr lang="fr-BE" dirty="0" smtClean="0"/>
              <a:t>Subaigu : plus ou moins d’ictère</a:t>
            </a:r>
          </a:p>
          <a:p>
            <a:pPr lvl="1"/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47A16-9B1E-48E3-BB6C-55878C48D92A}" type="slidenum">
              <a:rPr lang="fr-BE" smtClean="0"/>
              <a:pPr/>
              <a:t>19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Plan de l’exposé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BE" dirty="0" smtClean="0"/>
              <a:t>Rappel anatomique</a:t>
            </a:r>
          </a:p>
          <a:p>
            <a:r>
              <a:rPr lang="fr-BE" dirty="0" smtClean="0"/>
              <a:t>Autres types de coliques</a:t>
            </a:r>
          </a:p>
          <a:p>
            <a:r>
              <a:rPr lang="fr-BE" dirty="0" smtClean="0"/>
              <a:t>Signes évidents</a:t>
            </a:r>
          </a:p>
          <a:p>
            <a:r>
              <a:rPr lang="fr-BE" dirty="0" smtClean="0"/>
              <a:t>Signes plus spécifiques</a:t>
            </a:r>
          </a:p>
          <a:p>
            <a:r>
              <a:rPr lang="fr-BE" dirty="0" smtClean="0"/>
              <a:t>Coliques les plus fréquentes</a:t>
            </a:r>
          </a:p>
          <a:p>
            <a:r>
              <a:rPr lang="fr-BE" dirty="0" smtClean="0"/>
              <a:t>Quand appeler le véto ?</a:t>
            </a:r>
          </a:p>
          <a:p>
            <a:r>
              <a:rPr lang="fr-BE" dirty="0" smtClean="0"/>
              <a:t>Que lui dire ?</a:t>
            </a:r>
          </a:p>
          <a:p>
            <a:r>
              <a:rPr lang="fr-BE" dirty="0" smtClean="0"/>
              <a:t>Que faire ?</a:t>
            </a:r>
          </a:p>
          <a:p>
            <a:r>
              <a:rPr lang="fr-BE" dirty="0" smtClean="0"/>
              <a:t>A ne pas faire</a:t>
            </a:r>
          </a:p>
          <a:p>
            <a:r>
              <a:rPr lang="fr-BE" dirty="0" smtClean="0"/>
              <a:t>Coliques du poulain nouveau-né</a:t>
            </a:r>
          </a:p>
          <a:p>
            <a:r>
              <a:rPr lang="fr-BE" dirty="0" smtClean="0"/>
              <a:t>Prévention</a:t>
            </a:r>
          </a:p>
          <a:p>
            <a:endParaRPr lang="fr-BE" dirty="0" smtClean="0"/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47A16-9B1E-48E3-BB6C-55878C48D92A}" type="slidenum">
              <a:rPr lang="fr-BE" smtClean="0"/>
              <a:pPr/>
              <a:t>2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Prévention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BE" dirty="0" smtClean="0">
                <a:solidFill>
                  <a:srgbClr val="FFC000"/>
                </a:solidFill>
              </a:rPr>
              <a:t>Stabilité</a:t>
            </a:r>
            <a:r>
              <a:rPr lang="fr-BE" dirty="0" smtClean="0"/>
              <a:t> de la ration (</a:t>
            </a:r>
            <a:r>
              <a:rPr lang="fr-BE" dirty="0" smtClean="0">
                <a:solidFill>
                  <a:srgbClr val="FFC000"/>
                </a:solidFill>
              </a:rPr>
              <a:t>pas de routine </a:t>
            </a:r>
            <a:r>
              <a:rPr lang="fr-BE" dirty="0" smtClean="0"/>
              <a:t>!!!)</a:t>
            </a:r>
          </a:p>
          <a:p>
            <a:r>
              <a:rPr lang="fr-BE" dirty="0" smtClean="0"/>
              <a:t>Mastication correcte… </a:t>
            </a:r>
            <a:r>
              <a:rPr lang="fr-BE" dirty="0" smtClean="0">
                <a:solidFill>
                  <a:srgbClr val="FFC000"/>
                </a:solidFill>
              </a:rPr>
              <a:t>dents</a:t>
            </a:r>
          </a:p>
          <a:p>
            <a:r>
              <a:rPr lang="fr-BE" dirty="0" smtClean="0">
                <a:solidFill>
                  <a:srgbClr val="FFC000"/>
                </a:solidFill>
              </a:rPr>
              <a:t>Eau</a:t>
            </a:r>
            <a:r>
              <a:rPr lang="fr-BE" dirty="0" smtClean="0"/>
              <a:t> en suffisance (450kg = 23 litres d’eau par jour)</a:t>
            </a:r>
          </a:p>
          <a:p>
            <a:r>
              <a:rPr lang="fr-BE" dirty="0" smtClean="0">
                <a:solidFill>
                  <a:srgbClr val="FFC000"/>
                </a:solidFill>
              </a:rPr>
              <a:t>Pas</a:t>
            </a:r>
            <a:r>
              <a:rPr lang="fr-BE" dirty="0" smtClean="0"/>
              <a:t> d’eau </a:t>
            </a:r>
            <a:r>
              <a:rPr lang="fr-BE" dirty="0" smtClean="0">
                <a:solidFill>
                  <a:srgbClr val="FFC000"/>
                </a:solidFill>
              </a:rPr>
              <a:t>glacée</a:t>
            </a:r>
            <a:r>
              <a:rPr lang="fr-BE" dirty="0" smtClean="0"/>
              <a:t> en grande quantité</a:t>
            </a:r>
          </a:p>
          <a:p>
            <a:r>
              <a:rPr lang="fr-BE" dirty="0" smtClean="0">
                <a:solidFill>
                  <a:srgbClr val="FFC000"/>
                </a:solidFill>
              </a:rPr>
              <a:t>Pas</a:t>
            </a:r>
            <a:r>
              <a:rPr lang="fr-BE" dirty="0" smtClean="0"/>
              <a:t> d’aliments </a:t>
            </a:r>
            <a:r>
              <a:rPr lang="fr-BE" dirty="0" smtClean="0">
                <a:solidFill>
                  <a:srgbClr val="FFC000"/>
                </a:solidFill>
              </a:rPr>
              <a:t>gelés</a:t>
            </a:r>
          </a:p>
          <a:p>
            <a:r>
              <a:rPr lang="fr-BE" dirty="0" smtClean="0">
                <a:solidFill>
                  <a:srgbClr val="FFC000"/>
                </a:solidFill>
              </a:rPr>
              <a:t>Fibres</a:t>
            </a:r>
            <a:r>
              <a:rPr lang="fr-BE" dirty="0" smtClean="0"/>
              <a:t> +++</a:t>
            </a:r>
          </a:p>
          <a:p>
            <a:r>
              <a:rPr lang="fr-BE" dirty="0" smtClean="0"/>
              <a:t>Attention au </a:t>
            </a:r>
            <a:r>
              <a:rPr lang="fr-BE" dirty="0" smtClean="0">
                <a:solidFill>
                  <a:srgbClr val="FFC000"/>
                </a:solidFill>
              </a:rPr>
              <a:t>sable</a:t>
            </a:r>
            <a:r>
              <a:rPr lang="fr-BE" dirty="0" smtClean="0"/>
              <a:t> !</a:t>
            </a:r>
          </a:p>
          <a:p>
            <a:r>
              <a:rPr lang="fr-BE" dirty="0" smtClean="0">
                <a:solidFill>
                  <a:srgbClr val="FFC000"/>
                </a:solidFill>
              </a:rPr>
              <a:t>Travail</a:t>
            </a:r>
            <a:r>
              <a:rPr lang="fr-BE" dirty="0" smtClean="0"/>
              <a:t> régulier</a:t>
            </a:r>
          </a:p>
          <a:p>
            <a:r>
              <a:rPr lang="fr-BE" dirty="0" smtClean="0">
                <a:solidFill>
                  <a:srgbClr val="FFC000"/>
                </a:solidFill>
              </a:rPr>
              <a:t>Vermifugation</a:t>
            </a:r>
            <a:r>
              <a:rPr lang="fr-BE" dirty="0" smtClean="0"/>
              <a:t> raisonnée</a:t>
            </a:r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47A16-9B1E-48E3-BB6C-55878C48D92A}" type="slidenum">
              <a:rPr lang="fr-BE" smtClean="0"/>
              <a:pPr/>
              <a:t>20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Merci pour votre attention</a:t>
            </a:r>
            <a:endParaRPr lang="fr-BE" dirty="0"/>
          </a:p>
        </p:txBody>
      </p:sp>
      <p:pic>
        <p:nvPicPr>
          <p:cNvPr id="4" name="Espace réservé du contenu 3" descr="Chats (362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55776" y="1646238"/>
            <a:ext cx="5033532" cy="3775149"/>
          </a:xfrm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47A16-9B1E-48E3-BB6C-55878C48D92A}" type="slidenum">
              <a:rPr lang="fr-BE" smtClean="0"/>
              <a:pPr/>
              <a:t>21</a:t>
            </a:fld>
            <a:endParaRPr lang="fr-BE"/>
          </a:p>
        </p:txBody>
      </p:sp>
      <p:sp>
        <p:nvSpPr>
          <p:cNvPr id="6" name="ZoneTexte 5"/>
          <p:cNvSpPr txBox="1"/>
          <p:nvPr/>
        </p:nvSpPr>
        <p:spPr>
          <a:xfrm>
            <a:off x="2267744" y="5805264"/>
            <a:ext cx="5772734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4600" dirty="0" smtClean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  <a:effectLst>
                  <a:outerShdw blurRad="38100" dist="25500" dir="5400000" algn="tl" rotWithShape="0">
                    <a:srgbClr val="000000">
                      <a:satMod val="180000"/>
                      <a:alpha val="75000"/>
                    </a:srgbClr>
                  </a:outerShdw>
                </a:effectLst>
                <a:latin typeface="+mj-lt"/>
                <a:ea typeface="+mj-ea"/>
                <a:cs typeface="+mj-cs"/>
              </a:rPr>
              <a:t>Questions/Réponses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Rappel anatomique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>
                <a:solidFill>
                  <a:srgbClr val="FFC000"/>
                </a:solidFill>
              </a:rPr>
              <a:t>Estomac</a:t>
            </a:r>
            <a:r>
              <a:rPr lang="fr-BE" dirty="0" smtClean="0"/>
              <a:t> de contenance </a:t>
            </a:r>
            <a:r>
              <a:rPr lang="fr-BE" dirty="0" smtClean="0">
                <a:solidFill>
                  <a:srgbClr val="FFC000"/>
                </a:solidFill>
              </a:rPr>
              <a:t>réduite</a:t>
            </a:r>
            <a:r>
              <a:rPr lang="fr-BE" dirty="0" smtClean="0"/>
              <a:t> (10-15lit)</a:t>
            </a:r>
          </a:p>
          <a:p>
            <a:r>
              <a:rPr lang="fr-BE" dirty="0" smtClean="0">
                <a:solidFill>
                  <a:srgbClr val="FFC000"/>
                </a:solidFill>
              </a:rPr>
              <a:t>Cardia</a:t>
            </a:r>
            <a:r>
              <a:rPr lang="fr-BE" dirty="0" smtClean="0"/>
              <a:t> très </a:t>
            </a:r>
            <a:r>
              <a:rPr lang="fr-BE" dirty="0" smtClean="0">
                <a:solidFill>
                  <a:srgbClr val="FFC000"/>
                </a:solidFill>
              </a:rPr>
              <a:t>musclé</a:t>
            </a:r>
            <a:r>
              <a:rPr lang="fr-BE" dirty="0" smtClean="0"/>
              <a:t> (pas de vomissement)</a:t>
            </a:r>
          </a:p>
          <a:p>
            <a:r>
              <a:rPr lang="fr-BE" dirty="0" smtClean="0"/>
              <a:t>Très </a:t>
            </a:r>
            <a:r>
              <a:rPr lang="fr-BE" dirty="0" smtClean="0">
                <a:solidFill>
                  <a:srgbClr val="FFC000"/>
                </a:solidFill>
              </a:rPr>
              <a:t>longs intestins </a:t>
            </a:r>
            <a:r>
              <a:rPr lang="fr-BE" dirty="0" smtClean="0"/>
              <a:t>(Grêle 22m - Gros intestin 6 à 8m)</a:t>
            </a:r>
          </a:p>
          <a:p>
            <a:r>
              <a:rPr lang="fr-BE" dirty="0" smtClean="0">
                <a:solidFill>
                  <a:srgbClr val="FFC000"/>
                </a:solidFill>
              </a:rPr>
              <a:t>Enorme </a:t>
            </a:r>
            <a:r>
              <a:rPr lang="fr-BE" dirty="0" err="1" smtClean="0">
                <a:solidFill>
                  <a:srgbClr val="FFC000"/>
                </a:solidFill>
              </a:rPr>
              <a:t>caecum</a:t>
            </a:r>
            <a:r>
              <a:rPr lang="fr-BE" dirty="0" smtClean="0">
                <a:solidFill>
                  <a:srgbClr val="FFC000"/>
                </a:solidFill>
              </a:rPr>
              <a:t> </a:t>
            </a:r>
            <a:r>
              <a:rPr lang="fr-BE" dirty="0" smtClean="0"/>
              <a:t>en </a:t>
            </a:r>
            <a:r>
              <a:rPr lang="fr-BE" dirty="0" smtClean="0">
                <a:solidFill>
                  <a:srgbClr val="FFC000"/>
                </a:solidFill>
              </a:rPr>
              <a:t>cul de sac </a:t>
            </a:r>
            <a:r>
              <a:rPr lang="fr-BE" dirty="0" smtClean="0"/>
              <a:t>(30 à 40 l)</a:t>
            </a:r>
          </a:p>
          <a:p>
            <a:r>
              <a:rPr lang="fr-BE" dirty="0" smtClean="0">
                <a:solidFill>
                  <a:srgbClr val="FFC000"/>
                </a:solidFill>
              </a:rPr>
              <a:t>Transit</a:t>
            </a:r>
            <a:r>
              <a:rPr lang="fr-BE" dirty="0" smtClean="0"/>
              <a:t> assez </a:t>
            </a:r>
            <a:r>
              <a:rPr lang="fr-BE" dirty="0" smtClean="0">
                <a:solidFill>
                  <a:srgbClr val="FFC000"/>
                </a:solidFill>
              </a:rPr>
              <a:t>lent</a:t>
            </a:r>
            <a:r>
              <a:rPr lang="fr-BE" dirty="0" smtClean="0"/>
              <a:t> (48 à 72 heures)</a:t>
            </a:r>
          </a:p>
          <a:p>
            <a:endParaRPr lang="fr-BE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47A16-9B1E-48E3-BB6C-55878C48D92A}" type="slidenum">
              <a:rPr lang="fr-BE" smtClean="0"/>
              <a:pPr/>
              <a:t>3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Autres signes de « coliques »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Gynécologique : douleurs d’ovaires</a:t>
            </a:r>
          </a:p>
          <a:p>
            <a:r>
              <a:rPr lang="fr-BE" dirty="0" err="1" smtClean="0"/>
              <a:t>Musculo</a:t>
            </a:r>
            <a:r>
              <a:rPr lang="fr-BE" dirty="0" smtClean="0"/>
              <a:t>-squelettique : myopathie</a:t>
            </a:r>
          </a:p>
          <a:p>
            <a:r>
              <a:rPr lang="fr-BE" dirty="0" smtClean="0"/>
              <a:t>Métabolique : coup de chaleur, déshydratation</a:t>
            </a:r>
          </a:p>
          <a:p>
            <a:r>
              <a:rPr lang="fr-BE" dirty="0" smtClean="0"/>
              <a:t>…</a:t>
            </a:r>
          </a:p>
          <a:p>
            <a:pPr lvl="1"/>
            <a:endParaRPr lang="fr-BE" dirty="0" smtClean="0"/>
          </a:p>
          <a:p>
            <a:pPr lvl="1"/>
            <a:endParaRPr lang="fr-BE" dirty="0" smtClean="0"/>
          </a:p>
          <a:p>
            <a:pPr lvl="1">
              <a:buNone/>
            </a:pPr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47A16-9B1E-48E3-BB6C-55878C48D92A}" type="slidenum">
              <a:rPr lang="fr-BE" smtClean="0"/>
              <a:pPr/>
              <a:t>4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Signes </a:t>
            </a:r>
            <a:r>
              <a:rPr lang="fr-BE" dirty="0" smtClean="0">
                <a:solidFill>
                  <a:srgbClr val="FFC000"/>
                </a:solidFill>
              </a:rPr>
              <a:t>évidents</a:t>
            </a:r>
            <a:endParaRPr lang="fr-BE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BE" dirty="0" smtClean="0"/>
              <a:t>Diminution de l’appétit</a:t>
            </a:r>
          </a:p>
          <a:p>
            <a:r>
              <a:rPr lang="fr-BE" dirty="0" smtClean="0"/>
              <a:t>Inconfort</a:t>
            </a:r>
          </a:p>
          <a:p>
            <a:r>
              <a:rPr lang="fr-BE" dirty="0" smtClean="0"/>
              <a:t>Sudation</a:t>
            </a:r>
          </a:p>
          <a:p>
            <a:r>
              <a:rPr lang="fr-BE" dirty="0" smtClean="0"/>
              <a:t>Animal inquiet ou au contraire trop calme</a:t>
            </a:r>
          </a:p>
          <a:p>
            <a:r>
              <a:rPr lang="fr-BE" dirty="0" smtClean="0"/>
              <a:t>Signe du flemen</a:t>
            </a:r>
          </a:p>
          <a:p>
            <a:r>
              <a:rPr lang="fr-BE" dirty="0" smtClean="0"/>
              <a:t>Regarde son ventre</a:t>
            </a:r>
          </a:p>
          <a:p>
            <a:r>
              <a:rPr lang="fr-BE" dirty="0" smtClean="0"/>
              <a:t>Gratte le sol</a:t>
            </a:r>
          </a:p>
          <a:p>
            <a:r>
              <a:rPr lang="fr-BE" dirty="0" smtClean="0"/>
              <a:t>Se couche et se relève</a:t>
            </a:r>
          </a:p>
          <a:p>
            <a:r>
              <a:rPr lang="fr-BE" dirty="0" smtClean="0"/>
              <a:t>Se met au camper comme pour uriner</a:t>
            </a:r>
          </a:p>
          <a:p>
            <a:r>
              <a:rPr lang="fr-BE" dirty="0" smtClean="0"/>
              <a:t>Se roule </a:t>
            </a:r>
          </a:p>
          <a:p>
            <a:r>
              <a:rPr lang="fr-BE" dirty="0" smtClean="0"/>
              <a:t>Se cale sur le dos</a:t>
            </a:r>
          </a:p>
          <a:p>
            <a:r>
              <a:rPr lang="fr-BE" dirty="0" smtClean="0">
                <a:solidFill>
                  <a:srgbClr val="FFC000"/>
                </a:solidFill>
              </a:rPr>
              <a:t>Différences individuelles !!!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47A16-9B1E-48E3-BB6C-55878C48D92A}" type="slidenum">
              <a:rPr lang="fr-BE" smtClean="0"/>
              <a:pPr/>
              <a:t>5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Signes plus </a:t>
            </a:r>
            <a:r>
              <a:rPr lang="fr-BE" dirty="0" smtClean="0">
                <a:solidFill>
                  <a:srgbClr val="FFC000"/>
                </a:solidFill>
              </a:rPr>
              <a:t>spécifiques</a:t>
            </a:r>
            <a:endParaRPr lang="fr-BE" dirty="0">
              <a:solidFill>
                <a:srgbClr val="FFC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BE" dirty="0" smtClean="0">
                <a:solidFill>
                  <a:srgbClr val="FFC000"/>
                </a:solidFill>
              </a:rPr>
              <a:t>Couleur</a:t>
            </a:r>
            <a:r>
              <a:rPr lang="fr-BE" dirty="0" smtClean="0"/>
              <a:t> des </a:t>
            </a:r>
            <a:r>
              <a:rPr lang="fr-BE" dirty="0" smtClean="0">
                <a:solidFill>
                  <a:srgbClr val="FFC000"/>
                </a:solidFill>
              </a:rPr>
              <a:t>muqueuses</a:t>
            </a:r>
            <a:r>
              <a:rPr lang="fr-BE" dirty="0" smtClean="0"/>
              <a:t> (normal roses…peuvent devenir rouges brique voire bleues)</a:t>
            </a:r>
          </a:p>
          <a:p>
            <a:r>
              <a:rPr lang="fr-BE" dirty="0" smtClean="0">
                <a:solidFill>
                  <a:srgbClr val="FFC000"/>
                </a:solidFill>
              </a:rPr>
              <a:t>Fréquence cardiaque </a:t>
            </a:r>
            <a:r>
              <a:rPr lang="fr-BE" dirty="0" smtClean="0"/>
              <a:t>(maximum 40-50 pour un cheval qui est calme)</a:t>
            </a:r>
          </a:p>
          <a:p>
            <a:r>
              <a:rPr lang="fr-BE" dirty="0" smtClean="0">
                <a:solidFill>
                  <a:srgbClr val="FFC000"/>
                </a:solidFill>
              </a:rPr>
              <a:t>Temps de remplissage capillaire</a:t>
            </a:r>
            <a:r>
              <a:rPr lang="fr-BE" dirty="0" smtClean="0">
                <a:solidFill>
                  <a:srgbClr val="FF0000"/>
                </a:solidFill>
              </a:rPr>
              <a:t> </a:t>
            </a:r>
            <a:r>
              <a:rPr lang="fr-BE" dirty="0" smtClean="0"/>
              <a:t>(normal &lt; 2 seconde)</a:t>
            </a:r>
          </a:p>
          <a:p>
            <a:r>
              <a:rPr lang="fr-BE" dirty="0" smtClean="0">
                <a:solidFill>
                  <a:srgbClr val="FFC000"/>
                </a:solidFill>
              </a:rPr>
              <a:t>Déshydratation</a:t>
            </a:r>
            <a:r>
              <a:rPr lang="fr-BE" dirty="0" smtClean="0"/>
              <a:t> (pli de peau normal &lt; 2 seconde)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47A16-9B1E-48E3-BB6C-55878C48D92A}" type="slidenum">
              <a:rPr lang="fr-BE" smtClean="0"/>
              <a:pPr/>
              <a:t>6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Quelques types de coliques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BE" dirty="0" smtClean="0"/>
              <a:t>Obstruction - Impaction</a:t>
            </a:r>
          </a:p>
          <a:p>
            <a:pPr lvl="1">
              <a:buNone/>
            </a:pPr>
            <a:r>
              <a:rPr lang="fr-BE" dirty="0" smtClean="0"/>
              <a:t>≈ constipation</a:t>
            </a:r>
          </a:p>
          <a:p>
            <a:pPr lvl="1">
              <a:buNone/>
            </a:pPr>
            <a:r>
              <a:rPr lang="fr-BE" dirty="0" smtClean="0"/>
              <a:t>Provient de:</a:t>
            </a:r>
          </a:p>
          <a:p>
            <a:pPr lvl="1"/>
            <a:r>
              <a:rPr lang="fr-BE" dirty="0" smtClean="0"/>
              <a:t> déshydratation</a:t>
            </a:r>
          </a:p>
          <a:p>
            <a:pPr lvl="1"/>
            <a:r>
              <a:rPr lang="fr-BE" dirty="0" smtClean="0"/>
              <a:t> manque de travail</a:t>
            </a:r>
          </a:p>
          <a:p>
            <a:pPr lvl="1"/>
            <a:r>
              <a:rPr lang="fr-BE" dirty="0" smtClean="0"/>
              <a:t> problèmes dentaires</a:t>
            </a:r>
          </a:p>
          <a:p>
            <a:pPr lvl="1"/>
            <a:r>
              <a:rPr lang="fr-BE" dirty="0" smtClean="0"/>
              <a:t> ascaris</a:t>
            </a:r>
          </a:p>
          <a:p>
            <a:pPr lvl="1"/>
            <a:r>
              <a:rPr lang="fr-BE" dirty="0" smtClean="0"/>
              <a:t> Excès de fibres (nouvelle paille)</a:t>
            </a:r>
          </a:p>
          <a:p>
            <a:pPr lvl="1">
              <a:buNone/>
            </a:pPr>
            <a:r>
              <a:rPr lang="fr-BE" dirty="0" smtClean="0"/>
              <a:t>Symptômes </a:t>
            </a:r>
            <a:r>
              <a:rPr lang="fr-BE" dirty="0" smtClean="0">
                <a:solidFill>
                  <a:srgbClr val="FFC000"/>
                </a:solidFill>
              </a:rPr>
              <a:t>modérés</a:t>
            </a:r>
            <a:r>
              <a:rPr lang="fr-BE" dirty="0" smtClean="0"/>
              <a:t> et </a:t>
            </a:r>
            <a:r>
              <a:rPr lang="fr-BE" dirty="0" smtClean="0">
                <a:solidFill>
                  <a:srgbClr val="FFC000"/>
                </a:solidFill>
              </a:rPr>
              <a:t>fluctuants</a:t>
            </a:r>
            <a:r>
              <a:rPr lang="fr-BE" dirty="0" smtClean="0"/>
              <a:t> qui peuvent durer </a:t>
            </a:r>
            <a:r>
              <a:rPr lang="fr-BE" dirty="0" smtClean="0">
                <a:solidFill>
                  <a:srgbClr val="FFC000"/>
                </a:solidFill>
              </a:rPr>
              <a:t>plusieurs jours </a:t>
            </a:r>
            <a:r>
              <a:rPr lang="fr-BE" dirty="0" smtClean="0"/>
              <a:t>!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47A16-9B1E-48E3-BB6C-55878C48D92A}" type="slidenum">
              <a:rPr lang="fr-BE" smtClean="0"/>
              <a:pPr/>
              <a:t>7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Quelques types de coliques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Distension gazeuse</a:t>
            </a:r>
          </a:p>
          <a:p>
            <a:pPr lvl="1">
              <a:buNone/>
            </a:pPr>
            <a:r>
              <a:rPr lang="fr-BE" dirty="0" smtClean="0"/>
              <a:t>Causé par:</a:t>
            </a:r>
          </a:p>
          <a:p>
            <a:pPr lvl="1"/>
            <a:r>
              <a:rPr lang="fr-BE" dirty="0" smtClean="0"/>
              <a:t>chevaux tiqueurs</a:t>
            </a:r>
          </a:p>
          <a:p>
            <a:pPr lvl="1"/>
            <a:r>
              <a:rPr lang="fr-BE" dirty="0" smtClean="0"/>
              <a:t>aliments qui fermentent (pommes…)</a:t>
            </a:r>
          </a:p>
          <a:p>
            <a:pPr lvl="1">
              <a:buNone/>
            </a:pPr>
            <a:r>
              <a:rPr lang="fr-BE" dirty="0" smtClean="0"/>
              <a:t>Peut être secondaire à une torsion</a:t>
            </a:r>
          </a:p>
          <a:p>
            <a:pPr lvl="1">
              <a:buNone/>
            </a:pPr>
            <a:r>
              <a:rPr lang="fr-BE" dirty="0" smtClean="0"/>
              <a:t>Risques d’éclatement de viscères si le cheval se laisse tomber !</a:t>
            </a:r>
          </a:p>
          <a:p>
            <a:pPr lvl="1">
              <a:buNone/>
            </a:pPr>
            <a:r>
              <a:rPr lang="fr-BE" dirty="0" smtClean="0"/>
              <a:t>Induit</a:t>
            </a:r>
            <a:r>
              <a:rPr lang="fr-BE" dirty="0" smtClean="0">
                <a:solidFill>
                  <a:srgbClr val="FF0000"/>
                </a:solidFill>
              </a:rPr>
              <a:t> </a:t>
            </a:r>
            <a:r>
              <a:rPr lang="fr-BE" dirty="0" smtClean="0">
                <a:solidFill>
                  <a:srgbClr val="FFC000"/>
                </a:solidFill>
              </a:rPr>
              <a:t>forte douleur - état de choc rapide</a:t>
            </a:r>
          </a:p>
          <a:p>
            <a:pPr lvl="1"/>
            <a:endParaRPr lang="fr-BE" dirty="0" smtClean="0"/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47A16-9B1E-48E3-BB6C-55878C48D92A}" type="slidenum">
              <a:rPr lang="fr-BE" smtClean="0"/>
              <a:pPr/>
              <a:t>8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smtClean="0"/>
              <a:t>Quelques types de coliques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Spasme</a:t>
            </a:r>
          </a:p>
          <a:p>
            <a:pPr lvl="1"/>
            <a:r>
              <a:rPr lang="fr-BE" dirty="0" smtClean="0"/>
              <a:t>Cause souvent inconnue</a:t>
            </a:r>
          </a:p>
          <a:p>
            <a:pPr lvl="1"/>
            <a:r>
              <a:rPr lang="fr-BE" dirty="0" smtClean="0"/>
              <a:t>Spasme au lieu du péristaltisme qui empêche le transit normal</a:t>
            </a:r>
          </a:p>
          <a:p>
            <a:pPr lvl="1"/>
            <a:r>
              <a:rPr lang="fr-BE" dirty="0" smtClean="0"/>
              <a:t>Bonne réponse au traitement</a:t>
            </a:r>
          </a:p>
          <a:p>
            <a:pPr lvl="1"/>
            <a:r>
              <a:rPr lang="fr-BE" dirty="0" smtClean="0"/>
              <a:t>Peuvent passer spontanément</a:t>
            </a:r>
          </a:p>
          <a:p>
            <a:pPr lvl="1"/>
            <a:r>
              <a:rPr lang="fr-BE" dirty="0" smtClean="0"/>
              <a:t>Pas de déshydratation (au début)</a:t>
            </a:r>
          </a:p>
          <a:p>
            <a:pPr lvl="1"/>
            <a:r>
              <a:rPr lang="fr-BE" dirty="0" smtClean="0"/>
              <a:t>Pas de troubles de la perfusion intestinale</a:t>
            </a:r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47A16-9B1E-48E3-BB6C-55878C48D92A}" type="slidenum">
              <a:rPr lang="fr-BE" smtClean="0"/>
              <a:pPr/>
              <a:t>9</a:t>
            </a:fld>
            <a:endParaRPr lang="fr-B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nderie">
  <a:themeElements>
    <a:clrScheme name="Fonderie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Fonderie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nderie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377</TotalTime>
  <Words>895</Words>
  <Application>Microsoft Office PowerPoint</Application>
  <PresentationFormat>Affichage à l'écran (4:3)</PresentationFormat>
  <Paragraphs>231</Paragraphs>
  <Slides>21</Slides>
  <Notes>19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Fonderie</vt:lpstr>
      <vt:lpstr>Les coliques… trucs et astuces</vt:lpstr>
      <vt:lpstr>Plan de l’exposé</vt:lpstr>
      <vt:lpstr>Rappel anatomique</vt:lpstr>
      <vt:lpstr>Autres signes de « coliques »</vt:lpstr>
      <vt:lpstr>Signes évidents</vt:lpstr>
      <vt:lpstr>Signes plus spécifiques</vt:lpstr>
      <vt:lpstr>Quelques types de coliques</vt:lpstr>
      <vt:lpstr>Quelques types de coliques</vt:lpstr>
      <vt:lpstr>Quelques types de coliques</vt:lpstr>
      <vt:lpstr>Quelques types de coliques</vt:lpstr>
      <vt:lpstr>Quelques types de coliques</vt:lpstr>
      <vt:lpstr>Quelques types de coliques</vt:lpstr>
      <vt:lpstr>Questions/Réponses</vt:lpstr>
      <vt:lpstr>Quand appeler le véto ?</vt:lpstr>
      <vt:lpstr>Que lui dire ?</vt:lpstr>
      <vt:lpstr>Que faire ?</vt:lpstr>
      <vt:lpstr>A ne PAS faire !</vt:lpstr>
      <vt:lpstr>Valeurs normales chez le cheval</vt:lpstr>
      <vt:lpstr>Coliques chez le poulain nouveau-né</vt:lpstr>
      <vt:lpstr>Prévention</vt:lpstr>
      <vt:lpstr>Merci pour votre attention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coliques… trucs et astuces</dc:title>
  <dc:creator>Thierry</dc:creator>
  <cp:lastModifiedBy>Thierry</cp:lastModifiedBy>
  <cp:revision>40</cp:revision>
  <dcterms:created xsi:type="dcterms:W3CDTF">2012-10-06T07:03:19Z</dcterms:created>
  <dcterms:modified xsi:type="dcterms:W3CDTF">2012-10-30T13:53:06Z</dcterms:modified>
</cp:coreProperties>
</file>